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7238" autoAdjust="0"/>
  </p:normalViewPr>
  <p:slideViewPr>
    <p:cSldViewPr snapToGrid="0" showGuides="1">
      <p:cViewPr>
        <p:scale>
          <a:sx n="75" d="100"/>
          <a:sy n="75" d="100"/>
        </p:scale>
        <p:origin x="996" y="15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"/>
          <p:cNvSpPr>
            <a:spLocks noGrp="1"/>
          </p:cNvSpPr>
          <p:nvPr>
            <p:ph type="hdr" sz="quarter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Date Placeholder"/>
          <p:cNvSpPr>
            <a:spLocks noGrp="1"/>
          </p:cNvSpPr>
          <p:nvPr>
            <p:ph type="dt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" name="Slide Image Placeholder"/>
          <p:cNvSpPr>
            <a:spLocks noGrp="1" noRot="1" noChangeAspect="1"/>
          </p:cNvSpPr>
          <p:nvPr>
            <p:ph type="sldImg" idx="2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" name="Notes Placeholder"/>
          <p:cNvSpPr>
            <a:spLocks noGrp="1"/>
          </p:cNvSpPr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" name="Footer Placeholder"/>
          <p:cNvSpPr>
            <a:spLocks noGrp="1"/>
          </p:cNvSpPr>
          <p:nvPr>
            <p:ph type="ftr" sz="quarter" idx="4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" name="Slide Number Placeholder"/>
          <p:cNvSpPr>
            <a:spLocks noGrp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/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Mast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/>
          <p:cNvPicPr>
            <a:picLocks noChangeAspect="1"/>
          </p:cNvPicPr>
          <p:nvPr/>
        </p:nvPicPr>
        <p:blipFill>
          <a:blip r:embed="rId3"/>
          <a:srcRect t="27" b="27"/>
          <a:stretch>
            <a:fillRect/>
          </a:stretch>
        </p:blipFill>
        <p:spPr>
          <a:xfrm>
            <a:off x="2105025" y="794465"/>
            <a:ext cx="9577589" cy="5387394"/>
          </a:xfrm>
          <a:prstGeom prst="rect">
            <a:avLst/>
          </a:prstGeom>
        </p:spPr>
      </p:pic>
      <p:sp>
        <p:nvSpPr>
          <p:cNvPr id="3" name="矩形: 圆角 2">
            <a:extLst>
              <a:ext uri="{FF2B5EF4-FFF2-40B4-BE49-F238E27FC236}">
                <a16:creationId xmlns:a16="http://schemas.microsoft.com/office/drawing/2014/main" id="{011CDB98-DBFD-485E-8546-4743DBC40E90}"/>
              </a:ext>
            </a:extLst>
          </p:cNvPr>
          <p:cNvSpPr>
            <a:spLocks noGrp="1"/>
          </p:cNvSpPr>
          <p:nvPr/>
        </p:nvSpPr>
        <p:spPr>
          <a:xfrm>
            <a:off x="628650" y="666750"/>
            <a:ext cx="2952750" cy="381000"/>
          </a:xfrm>
          <a:prstGeom prst="roundRect">
            <a:avLst>
              <a:gd name="adj" fmla="val 35000"/>
            </a:avLst>
          </a:prstGeom>
          <a:solidFill>
            <a:srgbClr val="EAF2FF"/>
          </a:solidFill>
          <a:ln w="0">
            <a:noFill/>
            <a:prstDash val="solid"/>
          </a:ln>
        </p:spPr>
        <p:txBody>
          <a:bodyPr anchor="ctr"/>
          <a:lstStyle/>
          <a:p>
            <a:pPr algn="ctr">
              <a:defRPr sz="2100" b="1">
                <a:solidFill>
                  <a:srgbClr val="1F5EFF"/>
                </a:solidFill>
              </a:defRPr>
            </a:pPr>
            <a:r>
              <a:rPr sz="2100" b="1" dirty="0" err="1">
                <a:solidFill>
                  <a:srgbClr val="1F5EFF"/>
                </a:solidFill>
              </a:rPr>
              <a:t>APNet</a:t>
            </a:r>
            <a:r>
              <a:rPr sz="2100" b="1" dirty="0">
                <a:solidFill>
                  <a:srgbClr val="1F5EFF"/>
                </a:solidFill>
              </a:rPr>
              <a:t> 2026</a:t>
            </a: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D492CBAB-7061-4E21-95A2-E9D067630E4F}"/>
              </a:ext>
            </a:extLst>
          </p:cNvPr>
          <p:cNvSpPr>
            <a:spLocks noGrp="1"/>
          </p:cNvSpPr>
          <p:nvPr/>
        </p:nvSpPr>
        <p:spPr>
          <a:xfrm>
            <a:off x="628650" y="1476375"/>
            <a:ext cx="495300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4350" b="1">
                <a:solidFill>
                  <a:srgbClr val="003778"/>
                </a:solidFill>
              </a:defRPr>
            </a:pPr>
            <a:r>
              <a:rPr sz="4350" b="1">
                <a:solidFill>
                  <a:srgbClr val="003778"/>
                </a:solidFill>
              </a:rPr>
              <a:t>EAGLE</a:t>
            </a: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E4774D9E-0C4E-4B5E-9E5F-0AFA1D77F163}"/>
              </a:ext>
            </a:extLst>
          </p:cNvPr>
          <p:cNvSpPr>
            <a:spLocks noGrp="1"/>
          </p:cNvSpPr>
          <p:nvPr/>
        </p:nvSpPr>
        <p:spPr>
          <a:xfrm>
            <a:off x="628650" y="2114550"/>
            <a:ext cx="5238750" cy="1257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3000" b="1">
                <a:solidFill>
                  <a:srgbClr val="000000"/>
                </a:solidFill>
              </a:defRPr>
            </a:pPr>
            <a:r>
              <a:rPr sz="3000" b="1">
                <a:solidFill>
                  <a:srgbClr val="000000"/>
                </a:solidFill>
              </a:rPr>
              <a:t>Erroneous Traffic Analysis</a:t>
            </a:r>
          </a:p>
          <a:p>
            <a:pPr algn="l">
              <a:defRPr sz="3000" b="1">
                <a:solidFill>
                  <a:srgbClr val="000000"/>
                </a:solidFill>
              </a:defRPr>
            </a:pPr>
            <a:r>
              <a:rPr sz="3000" b="1">
                <a:solidFill>
                  <a:srgbClr val="000000"/>
                </a:solidFill>
              </a:rPr>
              <a:t>with Graph Representation Learning</a:t>
            </a: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716A5838-014E-4A57-8E88-A86FEDFE0816}"/>
              </a:ext>
            </a:extLst>
          </p:cNvPr>
          <p:cNvSpPr>
            <a:spLocks noGrp="1"/>
          </p:cNvSpPr>
          <p:nvPr/>
        </p:nvSpPr>
        <p:spPr>
          <a:xfrm>
            <a:off x="628650" y="3638550"/>
            <a:ext cx="781050" cy="57150"/>
          </a:xfrm>
          <a:prstGeom prst="rect">
            <a:avLst/>
          </a:prstGeom>
          <a:solidFill>
            <a:srgbClr val="14BAB0"/>
          </a:solidFill>
          <a:ln w="0">
            <a:noFill/>
            <a:prstDash val="solid"/>
          </a:ln>
        </p:spPr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282EF9BE-57F0-4F59-896F-8FEB0460B7F3}"/>
              </a:ext>
            </a:extLst>
          </p:cNvPr>
          <p:cNvSpPr>
            <a:spLocks noGrp="1"/>
          </p:cNvSpPr>
          <p:nvPr/>
        </p:nvSpPr>
        <p:spPr>
          <a:xfrm>
            <a:off x="628650" y="3952875"/>
            <a:ext cx="49530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800">
                <a:solidFill>
                  <a:srgbClr val="000000"/>
                </a:solidFill>
              </a:defRPr>
            </a:pPr>
            <a:r>
              <a:rPr sz="1800">
                <a:solidFill>
                  <a:srgbClr val="000000"/>
                </a:solidFill>
              </a:rPr>
              <a:t>Xiaoxiong Yang · Zhihao Wang · Dingde Jiang</a:t>
            </a: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B89572F1-F9E9-4841-8B6D-D82AA0400E16}"/>
              </a:ext>
            </a:extLst>
          </p:cNvPr>
          <p:cNvSpPr>
            <a:spLocks noGrp="1"/>
          </p:cNvSpPr>
          <p:nvPr/>
        </p:nvSpPr>
        <p:spPr>
          <a:xfrm>
            <a:off x="628650" y="4810125"/>
            <a:ext cx="49530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100" b="1">
                <a:solidFill>
                  <a:srgbClr val="1F5EFF"/>
                </a:solidFill>
              </a:defRPr>
            </a:pPr>
            <a:r>
              <a:rPr sz="2100" b="1">
                <a:solidFill>
                  <a:srgbClr val="1F5EFF"/>
                </a:solidFill>
              </a:rPr>
              <a:t>Turning failed contacts into behavioral evidence</a:t>
            </a:r>
          </a:p>
        </p:txBody>
      </p:sp>
      <p:pic>
        <p:nvPicPr>
          <p:cNvPr id="19" name="图片 18"/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628650" y="5634228"/>
            <a:ext cx="685800" cy="466344"/>
          </a:xfrm>
          <a:prstGeom prst="rect">
            <a:avLst/>
          </a:prstGeom>
        </p:spPr>
      </p:pic>
      <p:sp>
        <p:nvSpPr>
          <p:cNvPr id="10" name="矩形 9">
            <a:extLst>
              <a:ext uri="{FF2B5EF4-FFF2-40B4-BE49-F238E27FC236}">
                <a16:creationId xmlns:a16="http://schemas.microsoft.com/office/drawing/2014/main" id="{21716B39-1917-4F30-A265-F74FA2C8A6A7}"/>
              </a:ext>
            </a:extLst>
          </p:cNvPr>
          <p:cNvSpPr>
            <a:spLocks noGrp="1"/>
          </p:cNvSpPr>
          <p:nvPr/>
        </p:nvSpPr>
        <p:spPr>
          <a:xfrm>
            <a:off x="1466850" y="5562600"/>
            <a:ext cx="3714750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800">
                <a:solidFill>
                  <a:srgbClr val="000000"/>
                </a:solidFill>
              </a:defRPr>
            </a:pPr>
            <a:r>
              <a:rPr sz="1800">
                <a:solidFill>
                  <a:srgbClr val="000000"/>
                </a:solidFill>
              </a:rPr>
              <a:t>University of Electronic Science and</a:t>
            </a:r>
          </a:p>
          <a:p>
            <a:pPr algn="l">
              <a:defRPr sz="1800">
                <a:solidFill>
                  <a:srgbClr val="000000"/>
                </a:solidFill>
              </a:defRPr>
            </a:pPr>
            <a:r>
              <a:rPr sz="1800">
                <a:solidFill>
                  <a:srgbClr val="000000"/>
                </a:solidFill>
              </a:rPr>
              <a:t>Technology of China</a:t>
            </a:r>
          </a:p>
        </p:txBody>
      </p:sp>
    </p:spTree>
    <p:extLst>
      <p:ext uri="{BB962C8B-B14F-4D97-AF65-F5344CB8AC3E}">
        <p14:creationId xmlns:p14="http://schemas.microsoft.com/office/powerpoint/2010/main" val="10366836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矩形 21">
            <a:extLst>
              <a:ext uri="{FF2B5EF4-FFF2-40B4-BE49-F238E27FC236}">
                <a16:creationId xmlns:a16="http://schemas.microsoft.com/office/drawing/2014/main" id="{5CBB813E-AC26-4CFA-80D7-F02C29897DBE}"/>
              </a:ext>
            </a:extLst>
          </p:cNvPr>
          <p:cNvSpPr>
            <a:spLocks noGrp="1"/>
          </p:cNvSpPr>
          <p:nvPr/>
        </p:nvSpPr>
        <p:spPr>
          <a:xfrm>
            <a:off x="609600" y="57150"/>
            <a:ext cx="40005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100" b="1">
                <a:solidFill>
                  <a:srgbClr val="1F5EFF"/>
                </a:solidFill>
              </a:defRPr>
            </a:pPr>
            <a:r>
              <a:rPr sz="2100" b="1">
                <a:solidFill>
                  <a:srgbClr val="1F5EFF"/>
                </a:solidFill>
              </a:rPr>
              <a:t>RESULT 3</a:t>
            </a: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353B755F-EAD9-4455-BBC1-83E0BB03A54E}"/>
              </a:ext>
            </a:extLst>
          </p:cNvPr>
          <p:cNvSpPr>
            <a:spLocks noGrp="1"/>
          </p:cNvSpPr>
          <p:nvPr/>
        </p:nvSpPr>
        <p:spPr>
          <a:xfrm>
            <a:off x="609600" y="428625"/>
            <a:ext cx="10972800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3000" b="1">
                <a:solidFill>
                  <a:srgbClr val="003778"/>
                </a:solidFill>
              </a:defRPr>
            </a:pPr>
            <a:r>
              <a:rPr sz="3000" b="1">
                <a:solidFill>
                  <a:srgbClr val="003778"/>
                </a:solidFill>
              </a:rPr>
              <a:t>EAGLE consistently outperforms i-DarkVec in clustering</a:t>
            </a: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3B89AA2A-A19E-442B-9A60-CF5325722CBC}"/>
              </a:ext>
            </a:extLst>
          </p:cNvPr>
          <p:cNvSpPr>
            <a:spLocks noGrp="1"/>
          </p:cNvSpPr>
          <p:nvPr/>
        </p:nvSpPr>
        <p:spPr>
          <a:xfrm>
            <a:off x="609600" y="1057275"/>
            <a:ext cx="10972800" cy="19050"/>
          </a:xfrm>
          <a:prstGeom prst="rect">
            <a:avLst/>
          </a:prstGeom>
          <a:solidFill>
            <a:srgbClr val="1F5EFF"/>
          </a:solidFill>
          <a:ln w="0">
            <a:noFill/>
            <a:prstDash val="solid"/>
          </a:ln>
        </p:spPr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B2206472-2EF6-49E5-B570-97C11237FC06}"/>
              </a:ext>
            </a:extLst>
          </p:cNvPr>
          <p:cNvSpPr>
            <a:spLocks noGrp="1"/>
          </p:cNvSpPr>
          <p:nvPr/>
        </p:nvSpPr>
        <p:spPr>
          <a:xfrm>
            <a:off x="11049000" y="6362700"/>
            <a:ext cx="5334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1800">
                <a:solidFill>
                  <a:srgbClr val="9AA7B8"/>
                </a:solidFill>
              </a:defRPr>
            </a:pPr>
            <a:r>
              <a:rPr sz="1800">
                <a:solidFill>
                  <a:srgbClr val="9AA7B8"/>
                </a:solidFill>
              </a:rPr>
              <a:t>10</a:t>
            </a: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6A81AEC3-CD50-4F97-BD05-7383A44DB3E0}"/>
              </a:ext>
            </a:extLst>
          </p:cNvPr>
          <p:cNvSpPr>
            <a:spLocks noGrp="1"/>
          </p:cNvSpPr>
          <p:nvPr/>
        </p:nvSpPr>
        <p:spPr>
          <a:xfrm>
            <a:off x="8096250" y="1200150"/>
            <a:ext cx="171450" cy="114300"/>
          </a:xfrm>
          <a:prstGeom prst="rect">
            <a:avLst/>
          </a:prstGeom>
          <a:solidFill>
            <a:srgbClr val="E8272C"/>
          </a:solidFill>
          <a:ln w="0">
            <a:noFill/>
            <a:prstDash val="solid"/>
          </a:ln>
        </p:spPr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F235BBC8-7AD3-458A-84AC-DFBD4065128F}"/>
              </a:ext>
            </a:extLst>
          </p:cNvPr>
          <p:cNvSpPr>
            <a:spLocks noGrp="1"/>
          </p:cNvSpPr>
          <p:nvPr/>
        </p:nvSpPr>
        <p:spPr>
          <a:xfrm>
            <a:off x="8353425" y="1123950"/>
            <a:ext cx="809625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800" b="1">
                <a:solidFill>
                  <a:srgbClr val="000000"/>
                </a:solidFill>
              </a:defRPr>
            </a:pPr>
            <a:r>
              <a:rPr sz="1800" b="1">
                <a:solidFill>
                  <a:srgbClr val="000000"/>
                </a:solidFill>
              </a:rPr>
              <a:t>EAGLE</a:t>
            </a: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CBFB543B-EE3F-40AD-AEC7-9043572382A2}"/>
              </a:ext>
            </a:extLst>
          </p:cNvPr>
          <p:cNvSpPr>
            <a:spLocks noGrp="1"/>
          </p:cNvSpPr>
          <p:nvPr/>
        </p:nvSpPr>
        <p:spPr>
          <a:xfrm>
            <a:off x="9334500" y="1200150"/>
            <a:ext cx="171450" cy="114300"/>
          </a:xfrm>
          <a:prstGeom prst="rect">
            <a:avLst/>
          </a:prstGeom>
          <a:solidFill>
            <a:srgbClr val="2D7FBA"/>
          </a:solidFill>
          <a:ln w="0">
            <a:noFill/>
            <a:prstDash val="solid"/>
          </a:ln>
        </p:spPr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4AB90BA1-6990-4B56-9221-699B348E8A02}"/>
              </a:ext>
            </a:extLst>
          </p:cNvPr>
          <p:cNvSpPr>
            <a:spLocks noGrp="1"/>
          </p:cNvSpPr>
          <p:nvPr/>
        </p:nvSpPr>
        <p:spPr>
          <a:xfrm>
            <a:off x="9591675" y="112395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800" b="1">
                <a:solidFill>
                  <a:srgbClr val="000000"/>
                </a:solidFill>
              </a:defRPr>
            </a:pPr>
            <a:r>
              <a:rPr sz="1800" b="1">
                <a:solidFill>
                  <a:srgbClr val="000000"/>
                </a:solidFill>
              </a:rPr>
              <a:t>i-DarkVec</a:t>
            </a:r>
          </a:p>
        </p:txBody>
      </p:sp>
      <p:sp>
        <p:nvSpPr>
          <p:cNvPr id="9" name="矩形: 圆角 8">
            <a:extLst>
              <a:ext uri="{FF2B5EF4-FFF2-40B4-BE49-F238E27FC236}">
                <a16:creationId xmlns:a16="http://schemas.microsoft.com/office/drawing/2014/main" id="{1A802295-87AE-40F5-8685-7FF750265048}"/>
              </a:ext>
            </a:extLst>
          </p:cNvPr>
          <p:cNvSpPr>
            <a:spLocks noGrp="1"/>
          </p:cNvSpPr>
          <p:nvPr/>
        </p:nvSpPr>
        <p:spPr>
          <a:xfrm>
            <a:off x="609600" y="1504950"/>
            <a:ext cx="3352800" cy="4267200"/>
          </a:xfrm>
          <a:prstGeom prst="roundRect">
            <a:avLst>
              <a:gd name="adj" fmla="val 4545"/>
            </a:avLst>
          </a:prstGeom>
          <a:solidFill>
            <a:srgbClr val="FFFFFF"/>
          </a:solidFill>
          <a:ln w="9525">
            <a:solidFill>
              <a:srgbClr val="D9E3F0"/>
            </a:solidFill>
            <a:prstDash val="solid"/>
          </a:ln>
        </p:spPr>
      </p:sp>
      <p:pic>
        <p:nvPicPr>
          <p:cNvPr id="31" name="图片 30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676275" y="1772486"/>
            <a:ext cx="3219450" cy="2398627"/>
          </a:xfrm>
          <a:prstGeom prst="rect">
            <a:avLst/>
          </a:prstGeom>
        </p:spPr>
      </p:pic>
      <p:sp>
        <p:nvSpPr>
          <p:cNvPr id="11" name="矩形 10">
            <a:extLst>
              <a:ext uri="{FF2B5EF4-FFF2-40B4-BE49-F238E27FC236}">
                <a16:creationId xmlns:a16="http://schemas.microsoft.com/office/drawing/2014/main" id="{08011B4E-9762-4F5F-AE19-F1714F76CECC}"/>
              </a:ext>
            </a:extLst>
          </p:cNvPr>
          <p:cNvSpPr>
            <a:spLocks noGrp="1"/>
          </p:cNvSpPr>
          <p:nvPr/>
        </p:nvSpPr>
        <p:spPr>
          <a:xfrm>
            <a:off x="781050" y="4438650"/>
            <a:ext cx="3009900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875" b="1">
                <a:solidFill>
                  <a:srgbClr val="000000"/>
                </a:solidFill>
              </a:defRPr>
            </a:pPr>
            <a:r>
              <a:rPr sz="1875" b="1">
                <a:solidFill>
                  <a:srgbClr val="000000"/>
                </a:solidFill>
              </a:rPr>
              <a:t>100→400+  vs  &lt;100</a:t>
            </a: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08A6E4B2-1D1C-4B24-A212-337F1C6B46AB}"/>
              </a:ext>
            </a:extLst>
          </p:cNvPr>
          <p:cNvSpPr>
            <a:spLocks noGrp="1"/>
          </p:cNvSpPr>
          <p:nvPr/>
        </p:nvSpPr>
        <p:spPr>
          <a:xfrm>
            <a:off x="838200" y="4933950"/>
            <a:ext cx="28956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800">
                <a:solidFill>
                  <a:srgbClr val="000000"/>
                </a:solidFill>
              </a:defRPr>
            </a:pPr>
            <a:r>
              <a:rPr sz="1800">
                <a:solidFill>
                  <a:srgbClr val="000000"/>
                </a:solidFill>
              </a:rPr>
              <a:t>valid clusters over time</a:t>
            </a:r>
          </a:p>
        </p:txBody>
      </p:sp>
      <p:sp>
        <p:nvSpPr>
          <p:cNvPr id="13" name="矩形: 圆角 12">
            <a:extLst>
              <a:ext uri="{FF2B5EF4-FFF2-40B4-BE49-F238E27FC236}">
                <a16:creationId xmlns:a16="http://schemas.microsoft.com/office/drawing/2014/main" id="{239BFA4D-3729-4782-947A-2DE7C448DC92}"/>
              </a:ext>
            </a:extLst>
          </p:cNvPr>
          <p:cNvSpPr>
            <a:spLocks noGrp="1"/>
          </p:cNvSpPr>
          <p:nvPr/>
        </p:nvSpPr>
        <p:spPr>
          <a:xfrm>
            <a:off x="4267200" y="1504950"/>
            <a:ext cx="3352800" cy="4267200"/>
          </a:xfrm>
          <a:prstGeom prst="roundRect">
            <a:avLst>
              <a:gd name="adj" fmla="val 4545"/>
            </a:avLst>
          </a:prstGeom>
          <a:solidFill>
            <a:srgbClr val="FFFFFF"/>
          </a:solidFill>
          <a:ln w="9525">
            <a:solidFill>
              <a:srgbClr val="D9E3F0"/>
            </a:solidFill>
            <a:prstDash val="solid"/>
          </a:ln>
        </p:spPr>
      </p:sp>
      <p:pic>
        <p:nvPicPr>
          <p:cNvPr id="35" name="图片 34"/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4333875" y="1772486"/>
            <a:ext cx="3219450" cy="2398627"/>
          </a:xfrm>
          <a:prstGeom prst="rect">
            <a:avLst/>
          </a:prstGeom>
        </p:spPr>
      </p:pic>
      <p:sp>
        <p:nvSpPr>
          <p:cNvPr id="15" name="矩形 14">
            <a:extLst>
              <a:ext uri="{FF2B5EF4-FFF2-40B4-BE49-F238E27FC236}">
                <a16:creationId xmlns:a16="http://schemas.microsoft.com/office/drawing/2014/main" id="{E8A7F2C6-7354-4984-B339-BC7AFBF2688B}"/>
              </a:ext>
            </a:extLst>
          </p:cNvPr>
          <p:cNvSpPr>
            <a:spLocks noGrp="1"/>
          </p:cNvSpPr>
          <p:nvPr/>
        </p:nvSpPr>
        <p:spPr>
          <a:xfrm>
            <a:off x="4438650" y="4438650"/>
            <a:ext cx="3009900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2175" b="1">
                <a:solidFill>
                  <a:srgbClr val="000000"/>
                </a:solidFill>
              </a:defRPr>
            </a:pPr>
            <a:r>
              <a:rPr sz="2175" b="1">
                <a:solidFill>
                  <a:srgbClr val="000000"/>
                </a:solidFill>
              </a:rPr>
              <a:t>64.1%  vs  36.0%</a:t>
            </a: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FE757829-4B89-42BB-840D-A671A7D72510}"/>
              </a:ext>
            </a:extLst>
          </p:cNvPr>
          <p:cNvSpPr>
            <a:spLocks noGrp="1"/>
          </p:cNvSpPr>
          <p:nvPr/>
        </p:nvSpPr>
        <p:spPr>
          <a:xfrm>
            <a:off x="4495800" y="4933950"/>
            <a:ext cx="28956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800">
                <a:solidFill>
                  <a:srgbClr val="000000"/>
                </a:solidFill>
              </a:defRPr>
            </a:pPr>
            <a:r>
              <a:rPr sz="1800">
                <a:solidFill>
                  <a:srgbClr val="000000"/>
                </a:solidFill>
              </a:rPr>
              <a:t>average valid-host coverage</a:t>
            </a:r>
          </a:p>
        </p:txBody>
      </p:sp>
      <p:sp>
        <p:nvSpPr>
          <p:cNvPr id="17" name="矩形: 圆角 16">
            <a:extLst>
              <a:ext uri="{FF2B5EF4-FFF2-40B4-BE49-F238E27FC236}">
                <a16:creationId xmlns:a16="http://schemas.microsoft.com/office/drawing/2014/main" id="{88B1332F-5037-4C10-9568-346E6EE312ED}"/>
              </a:ext>
            </a:extLst>
          </p:cNvPr>
          <p:cNvSpPr>
            <a:spLocks noGrp="1"/>
          </p:cNvSpPr>
          <p:nvPr/>
        </p:nvSpPr>
        <p:spPr>
          <a:xfrm>
            <a:off x="7924800" y="1504950"/>
            <a:ext cx="3352800" cy="4267200"/>
          </a:xfrm>
          <a:prstGeom prst="roundRect">
            <a:avLst>
              <a:gd name="adj" fmla="val 4545"/>
            </a:avLst>
          </a:prstGeom>
          <a:solidFill>
            <a:srgbClr val="FFFFFF"/>
          </a:solidFill>
          <a:ln w="9525">
            <a:solidFill>
              <a:srgbClr val="D9E3F0"/>
            </a:solidFill>
            <a:prstDash val="solid"/>
          </a:ln>
        </p:spPr>
      </p:sp>
      <p:pic>
        <p:nvPicPr>
          <p:cNvPr id="39" name="图片 38"/>
          <p:cNvPicPr>
            <a:picLocks noChangeAspect="1"/>
          </p:cNvPicPr>
          <p:nvPr/>
        </p:nvPicPr>
        <p:blipFill>
          <a:blip r:embed="rId5"/>
          <a:stretch/>
        </p:blipFill>
        <p:spPr>
          <a:xfrm>
            <a:off x="7991475" y="1772486"/>
            <a:ext cx="3219450" cy="2398627"/>
          </a:xfrm>
          <a:prstGeom prst="rect">
            <a:avLst/>
          </a:prstGeom>
        </p:spPr>
      </p:pic>
      <p:sp>
        <p:nvSpPr>
          <p:cNvPr id="19" name="矩形 18">
            <a:extLst>
              <a:ext uri="{FF2B5EF4-FFF2-40B4-BE49-F238E27FC236}">
                <a16:creationId xmlns:a16="http://schemas.microsoft.com/office/drawing/2014/main" id="{2295B536-2521-4B47-9F1E-6052472900C2}"/>
              </a:ext>
            </a:extLst>
          </p:cNvPr>
          <p:cNvSpPr>
            <a:spLocks noGrp="1"/>
          </p:cNvSpPr>
          <p:nvPr/>
        </p:nvSpPr>
        <p:spPr>
          <a:xfrm>
            <a:off x="8096250" y="4438650"/>
            <a:ext cx="3009900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2175" b="1">
                <a:solidFill>
                  <a:srgbClr val="000000"/>
                </a:solidFill>
              </a:defRPr>
            </a:pPr>
            <a:r>
              <a:rPr sz="2175" b="1">
                <a:solidFill>
                  <a:srgbClr val="000000"/>
                </a:solidFill>
              </a:rPr>
              <a:t>86–93%  vs  75–89%</a:t>
            </a:r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257F7F3C-121A-4FDA-BA8D-56288FBDE008}"/>
              </a:ext>
            </a:extLst>
          </p:cNvPr>
          <p:cNvSpPr>
            <a:spLocks noGrp="1"/>
          </p:cNvSpPr>
          <p:nvPr/>
        </p:nvSpPr>
        <p:spPr>
          <a:xfrm>
            <a:off x="8153400" y="4933950"/>
            <a:ext cx="28956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800">
                <a:solidFill>
                  <a:srgbClr val="000000"/>
                </a:solidFill>
              </a:defRPr>
            </a:pPr>
            <a:r>
              <a:rPr sz="1800">
                <a:solidFill>
                  <a:srgbClr val="000000"/>
                </a:solidFill>
              </a:rPr>
              <a:t>macro purity range</a:t>
            </a:r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90BFABD1-1E08-4486-AA9C-65A7E3568E64}"/>
              </a:ext>
            </a:extLst>
          </p:cNvPr>
          <p:cNvSpPr>
            <a:spLocks noGrp="1"/>
          </p:cNvSpPr>
          <p:nvPr/>
        </p:nvSpPr>
        <p:spPr>
          <a:xfrm>
            <a:off x="2381250" y="5934075"/>
            <a:ext cx="74295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800" b="1">
                <a:solidFill>
                  <a:srgbClr val="003778"/>
                </a:solidFill>
              </a:defRPr>
            </a:pPr>
            <a:r>
              <a:rPr sz="1800" b="1">
                <a:solidFill>
                  <a:srgbClr val="003778"/>
                </a:solidFill>
              </a:rPr>
              <a:t>EAGLE covers 78.1% more valid senders while maintaining higher purity.</a:t>
            </a:r>
          </a:p>
        </p:txBody>
      </p:sp>
    </p:spTree>
    <p:extLst>
      <p:ext uri="{BB962C8B-B14F-4D97-AF65-F5344CB8AC3E}">
        <p14:creationId xmlns:p14="http://schemas.microsoft.com/office/powerpoint/2010/main" val="20486935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矩形 13">
            <a:extLst>
              <a:ext uri="{FF2B5EF4-FFF2-40B4-BE49-F238E27FC236}">
                <a16:creationId xmlns:a16="http://schemas.microsoft.com/office/drawing/2014/main" id="{8B1659E0-09B3-488F-8C1F-9F8E35E58835}"/>
              </a:ext>
            </a:extLst>
          </p:cNvPr>
          <p:cNvSpPr>
            <a:spLocks noGrp="1"/>
          </p:cNvSpPr>
          <p:nvPr/>
        </p:nvSpPr>
        <p:spPr>
          <a:xfrm>
            <a:off x="609600" y="57150"/>
            <a:ext cx="40005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100" b="1">
                <a:solidFill>
                  <a:srgbClr val="1F5EFF"/>
                </a:solidFill>
              </a:defRPr>
            </a:pPr>
            <a:r>
              <a:rPr sz="2100" b="1">
                <a:solidFill>
                  <a:srgbClr val="1F5EFF"/>
                </a:solidFill>
              </a:rPr>
              <a:t>RESULT 4</a:t>
            </a: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4C67305D-16E2-4D60-AF04-3784E4B74F57}"/>
              </a:ext>
            </a:extLst>
          </p:cNvPr>
          <p:cNvSpPr>
            <a:spLocks noGrp="1"/>
          </p:cNvSpPr>
          <p:nvPr/>
        </p:nvSpPr>
        <p:spPr>
          <a:xfrm>
            <a:off x="609600" y="428625"/>
            <a:ext cx="10972800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3300" b="1">
                <a:solidFill>
                  <a:srgbClr val="003778"/>
                </a:solidFill>
              </a:defRPr>
            </a:pPr>
            <a:r>
              <a:rPr sz="3300" b="1">
                <a:solidFill>
                  <a:srgbClr val="003778"/>
                </a:solidFill>
              </a:rPr>
              <a:t>EAGLE forms smaller, more compact clusters</a:t>
            </a: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547E95E8-DE94-4A2F-906A-D6DEE1F7E04F}"/>
              </a:ext>
            </a:extLst>
          </p:cNvPr>
          <p:cNvSpPr>
            <a:spLocks noGrp="1"/>
          </p:cNvSpPr>
          <p:nvPr/>
        </p:nvSpPr>
        <p:spPr>
          <a:xfrm>
            <a:off x="609600" y="1057275"/>
            <a:ext cx="10972800" cy="19050"/>
          </a:xfrm>
          <a:prstGeom prst="rect">
            <a:avLst/>
          </a:prstGeom>
          <a:solidFill>
            <a:srgbClr val="1F5EFF"/>
          </a:solidFill>
          <a:ln w="0">
            <a:noFill/>
            <a:prstDash val="solid"/>
          </a:ln>
        </p:spPr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0831B160-6113-4D77-84DD-40DEB181E2BB}"/>
              </a:ext>
            </a:extLst>
          </p:cNvPr>
          <p:cNvSpPr>
            <a:spLocks noGrp="1"/>
          </p:cNvSpPr>
          <p:nvPr/>
        </p:nvSpPr>
        <p:spPr>
          <a:xfrm>
            <a:off x="11049000" y="6362700"/>
            <a:ext cx="5334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1800">
                <a:solidFill>
                  <a:srgbClr val="9AA7B8"/>
                </a:solidFill>
              </a:defRPr>
            </a:pPr>
            <a:r>
              <a:rPr sz="1800">
                <a:solidFill>
                  <a:srgbClr val="9AA7B8"/>
                </a:solidFill>
              </a:rPr>
              <a:t>11</a:t>
            </a: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6A77A657-3AEA-4E8E-B78E-B766AB53F835}"/>
              </a:ext>
            </a:extLst>
          </p:cNvPr>
          <p:cNvSpPr>
            <a:spLocks noGrp="1"/>
          </p:cNvSpPr>
          <p:nvPr/>
        </p:nvSpPr>
        <p:spPr>
          <a:xfrm>
            <a:off x="609600" y="1238250"/>
            <a:ext cx="59055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800">
                <a:solidFill>
                  <a:srgbClr val="000000"/>
                </a:solidFill>
              </a:defRPr>
            </a:pPr>
            <a:r>
              <a:rPr sz="1800">
                <a:solidFill>
                  <a:srgbClr val="000000"/>
                </a:solidFill>
              </a:rPr>
              <a:t>Silhouette score versus cluster size</a:t>
            </a:r>
          </a:p>
        </p:txBody>
      </p:sp>
      <p:sp>
        <p:nvSpPr>
          <p:cNvPr id="6" name="矩形: 圆角 5">
            <a:extLst>
              <a:ext uri="{FF2B5EF4-FFF2-40B4-BE49-F238E27FC236}">
                <a16:creationId xmlns:a16="http://schemas.microsoft.com/office/drawing/2014/main" id="{645B0143-EF13-4BB5-A85F-BEF3883FEDFA}"/>
              </a:ext>
            </a:extLst>
          </p:cNvPr>
          <p:cNvSpPr>
            <a:spLocks noGrp="1"/>
          </p:cNvSpPr>
          <p:nvPr/>
        </p:nvSpPr>
        <p:spPr>
          <a:xfrm>
            <a:off x="876300" y="1638300"/>
            <a:ext cx="1714500" cy="381000"/>
          </a:xfrm>
          <a:prstGeom prst="roundRect">
            <a:avLst>
              <a:gd name="adj" fmla="val 35000"/>
            </a:avLst>
          </a:prstGeom>
          <a:solidFill>
            <a:srgbClr val="EEF1F5"/>
          </a:solidFill>
          <a:ln w="0">
            <a:noFill/>
            <a:prstDash val="solid"/>
          </a:ln>
        </p:spPr>
        <p:txBody>
          <a:bodyPr anchor="ctr"/>
          <a:lstStyle/>
          <a:p>
            <a:pPr algn="ctr">
              <a:defRPr sz="2100" b="1">
                <a:solidFill>
                  <a:srgbClr val="000000"/>
                </a:solidFill>
              </a:defRPr>
            </a:pPr>
            <a:r>
              <a:rPr sz="2100" b="1">
                <a:solidFill>
                  <a:srgbClr val="000000"/>
                </a:solidFill>
              </a:rPr>
              <a:t>i-DarkVec</a:t>
            </a:r>
          </a:p>
        </p:txBody>
      </p:sp>
      <p:sp>
        <p:nvSpPr>
          <p:cNvPr id="7" name="矩形: 圆角 6">
            <a:extLst>
              <a:ext uri="{FF2B5EF4-FFF2-40B4-BE49-F238E27FC236}">
                <a16:creationId xmlns:a16="http://schemas.microsoft.com/office/drawing/2014/main" id="{7896F216-A199-40DE-997A-8299E2DFB174}"/>
              </a:ext>
            </a:extLst>
          </p:cNvPr>
          <p:cNvSpPr>
            <a:spLocks noGrp="1"/>
          </p:cNvSpPr>
          <p:nvPr/>
        </p:nvSpPr>
        <p:spPr>
          <a:xfrm>
            <a:off x="6591300" y="1638300"/>
            <a:ext cx="1428750" cy="381000"/>
          </a:xfrm>
          <a:prstGeom prst="roundRect">
            <a:avLst>
              <a:gd name="adj" fmla="val 35000"/>
            </a:avLst>
          </a:prstGeom>
          <a:solidFill>
            <a:srgbClr val="EAF2FF"/>
          </a:solidFill>
          <a:ln w="0">
            <a:noFill/>
            <a:prstDash val="solid"/>
          </a:ln>
        </p:spPr>
        <p:txBody>
          <a:bodyPr anchor="ctr"/>
          <a:lstStyle/>
          <a:p>
            <a:pPr algn="ctr">
              <a:defRPr sz="2100" b="1">
                <a:solidFill>
                  <a:srgbClr val="1F5EFF"/>
                </a:solidFill>
              </a:defRPr>
            </a:pPr>
            <a:r>
              <a:rPr sz="2100" b="1">
                <a:solidFill>
                  <a:srgbClr val="1F5EFF"/>
                </a:solidFill>
              </a:rPr>
              <a:t>EAGLE</a:t>
            </a:r>
          </a:p>
        </p:txBody>
      </p:sp>
      <p:pic>
        <p:nvPicPr>
          <p:cNvPr id="21" name="图片 20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1174925" y="2076450"/>
            <a:ext cx="3984274" cy="2857500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6889925" y="2076450"/>
            <a:ext cx="3984274" cy="2857500"/>
          </a:xfrm>
          <a:prstGeom prst="rect">
            <a:avLst/>
          </a:prstGeom>
        </p:spPr>
      </p:pic>
      <p:sp>
        <p:nvSpPr>
          <p:cNvPr id="10" name="矩形: 圆角 9">
            <a:extLst>
              <a:ext uri="{FF2B5EF4-FFF2-40B4-BE49-F238E27FC236}">
                <a16:creationId xmlns:a16="http://schemas.microsoft.com/office/drawing/2014/main" id="{819985A6-755F-44FB-BECF-144875011691}"/>
              </a:ext>
            </a:extLst>
          </p:cNvPr>
          <p:cNvSpPr>
            <a:spLocks noGrp="1"/>
          </p:cNvSpPr>
          <p:nvPr/>
        </p:nvSpPr>
        <p:spPr>
          <a:xfrm>
            <a:off x="619125" y="5181600"/>
            <a:ext cx="5095875" cy="914400"/>
          </a:xfrm>
          <a:prstGeom prst="roundRect">
            <a:avLst>
              <a:gd name="adj" fmla="val 14583"/>
            </a:avLst>
          </a:prstGeom>
          <a:solidFill>
            <a:srgbClr val="F2F4F7"/>
          </a:solidFill>
          <a:ln w="0">
            <a:noFill/>
            <a:prstDash val="solid"/>
          </a:ln>
        </p:spPr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3157294E-3614-483A-ACAA-388F631FF6DF}"/>
              </a:ext>
            </a:extLst>
          </p:cNvPr>
          <p:cNvSpPr>
            <a:spLocks noGrp="1"/>
          </p:cNvSpPr>
          <p:nvPr/>
        </p:nvSpPr>
        <p:spPr>
          <a:xfrm>
            <a:off x="866775" y="5305425"/>
            <a:ext cx="4619625" cy="647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950" b="1">
                <a:solidFill>
                  <a:srgbClr val="000000"/>
                </a:solidFill>
              </a:defRPr>
            </a:pPr>
            <a:r>
              <a:rPr sz="1950" b="1">
                <a:solidFill>
                  <a:srgbClr val="000000"/>
                </a:solidFill>
              </a:rPr>
              <a:t>Larger, coarser groups</a:t>
            </a:r>
          </a:p>
          <a:p>
            <a:pPr algn="ctr">
              <a:defRPr sz="1950" b="1">
                <a:solidFill>
                  <a:srgbClr val="000000"/>
                </a:solidFill>
              </a:defRPr>
            </a:pPr>
            <a:r>
              <a:rPr sz="1950" b="1">
                <a:solidFill>
                  <a:srgbClr val="000000"/>
                </a:solidFill>
              </a:rPr>
              <a:t>with lower silhouette scores</a:t>
            </a:r>
          </a:p>
        </p:txBody>
      </p:sp>
      <p:sp>
        <p:nvSpPr>
          <p:cNvPr id="12" name="矩形: 圆角 11">
            <a:extLst>
              <a:ext uri="{FF2B5EF4-FFF2-40B4-BE49-F238E27FC236}">
                <a16:creationId xmlns:a16="http://schemas.microsoft.com/office/drawing/2014/main" id="{64C0764F-D4BC-4930-9812-0BBF5608595F}"/>
              </a:ext>
            </a:extLst>
          </p:cNvPr>
          <p:cNvSpPr>
            <a:spLocks noGrp="1"/>
          </p:cNvSpPr>
          <p:nvPr/>
        </p:nvSpPr>
        <p:spPr>
          <a:xfrm>
            <a:off x="6334125" y="5181600"/>
            <a:ext cx="5095875" cy="914400"/>
          </a:xfrm>
          <a:prstGeom prst="roundRect">
            <a:avLst>
              <a:gd name="adj" fmla="val 14583"/>
            </a:avLst>
          </a:prstGeom>
          <a:solidFill>
            <a:srgbClr val="E6FAFC"/>
          </a:solidFill>
          <a:ln w="0">
            <a:noFill/>
            <a:prstDash val="solid"/>
          </a:ln>
        </p:spPr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A7D3DF95-57E2-4D37-8B14-0A899230EDEF}"/>
              </a:ext>
            </a:extLst>
          </p:cNvPr>
          <p:cNvSpPr>
            <a:spLocks noGrp="1"/>
          </p:cNvSpPr>
          <p:nvPr/>
        </p:nvSpPr>
        <p:spPr>
          <a:xfrm>
            <a:off x="6581775" y="5305425"/>
            <a:ext cx="4619625" cy="647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950" b="1">
                <a:solidFill>
                  <a:srgbClr val="000000"/>
                </a:solidFill>
              </a:defRPr>
            </a:pPr>
            <a:r>
              <a:rPr sz="1950" b="1">
                <a:solidFill>
                  <a:srgbClr val="000000"/>
                </a:solidFill>
              </a:rPr>
              <a:t>Mostly 10–200 senders</a:t>
            </a:r>
          </a:p>
          <a:p>
            <a:pPr algn="ctr">
              <a:defRPr sz="1950" b="1">
                <a:solidFill>
                  <a:srgbClr val="000000"/>
                </a:solidFill>
              </a:defRPr>
            </a:pPr>
            <a:r>
              <a:rPr sz="1950" b="1">
                <a:solidFill>
                  <a:srgbClr val="000000"/>
                </a:solidFill>
              </a:rPr>
              <a:t>with silhouette scores of 0.5–1.0</a:t>
            </a:r>
          </a:p>
        </p:txBody>
      </p:sp>
    </p:spTree>
    <p:extLst>
      <p:ext uri="{BB962C8B-B14F-4D97-AF65-F5344CB8AC3E}">
        <p14:creationId xmlns:p14="http://schemas.microsoft.com/office/powerpoint/2010/main" val="11159245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矩形 17">
            <a:extLst>
              <a:ext uri="{FF2B5EF4-FFF2-40B4-BE49-F238E27FC236}">
                <a16:creationId xmlns:a16="http://schemas.microsoft.com/office/drawing/2014/main" id="{7B6D1F79-6161-4ED5-8752-DDFF18BCDB63}"/>
              </a:ext>
            </a:extLst>
          </p:cNvPr>
          <p:cNvSpPr>
            <a:spLocks noGrp="1"/>
          </p:cNvSpPr>
          <p:nvPr/>
        </p:nvSpPr>
        <p:spPr>
          <a:xfrm>
            <a:off x="609600" y="57150"/>
            <a:ext cx="40005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100" b="1">
                <a:solidFill>
                  <a:srgbClr val="1F5EFF"/>
                </a:solidFill>
              </a:defRPr>
            </a:pPr>
            <a:r>
              <a:rPr sz="2100" b="1">
                <a:solidFill>
                  <a:srgbClr val="1F5EFF"/>
                </a:solidFill>
              </a:rPr>
              <a:t>CASE STUDIES</a:t>
            </a: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E40F1188-46F3-4027-9A4B-8B459F8FF824}"/>
              </a:ext>
            </a:extLst>
          </p:cNvPr>
          <p:cNvSpPr>
            <a:spLocks noGrp="1"/>
          </p:cNvSpPr>
          <p:nvPr/>
        </p:nvSpPr>
        <p:spPr>
          <a:xfrm>
            <a:off x="609600" y="428625"/>
            <a:ext cx="10972800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3150" b="1">
                <a:solidFill>
                  <a:srgbClr val="003778"/>
                </a:solidFill>
              </a:defRPr>
            </a:pPr>
            <a:r>
              <a:rPr sz="3150" b="1">
                <a:solidFill>
                  <a:srgbClr val="003778"/>
                </a:solidFill>
              </a:rPr>
              <a:t>Cluster inspection reveals coordinated campaigns</a:t>
            </a: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587EBE83-40E8-4CD0-B749-07B83B709071}"/>
              </a:ext>
            </a:extLst>
          </p:cNvPr>
          <p:cNvSpPr>
            <a:spLocks noGrp="1"/>
          </p:cNvSpPr>
          <p:nvPr/>
        </p:nvSpPr>
        <p:spPr>
          <a:xfrm>
            <a:off x="609600" y="1057275"/>
            <a:ext cx="10972800" cy="19050"/>
          </a:xfrm>
          <a:prstGeom prst="rect">
            <a:avLst/>
          </a:prstGeom>
          <a:solidFill>
            <a:srgbClr val="1F5EFF"/>
          </a:solidFill>
          <a:ln w="0">
            <a:noFill/>
            <a:prstDash val="solid"/>
          </a:ln>
        </p:spPr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1AD88CCF-A1ED-4072-A84A-745C6CA071B9}"/>
              </a:ext>
            </a:extLst>
          </p:cNvPr>
          <p:cNvSpPr>
            <a:spLocks noGrp="1"/>
          </p:cNvSpPr>
          <p:nvPr/>
        </p:nvSpPr>
        <p:spPr>
          <a:xfrm>
            <a:off x="11049000" y="6362700"/>
            <a:ext cx="5334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1800">
                <a:solidFill>
                  <a:srgbClr val="9AA7B8"/>
                </a:solidFill>
              </a:defRPr>
            </a:pPr>
            <a:r>
              <a:rPr sz="1800">
                <a:solidFill>
                  <a:srgbClr val="9AA7B8"/>
                </a:solidFill>
              </a:rPr>
              <a:t>12</a:t>
            </a:r>
          </a:p>
        </p:txBody>
      </p:sp>
      <p:sp>
        <p:nvSpPr>
          <p:cNvPr id="5" name="矩形: 圆角 4">
            <a:extLst>
              <a:ext uri="{FF2B5EF4-FFF2-40B4-BE49-F238E27FC236}">
                <a16:creationId xmlns:a16="http://schemas.microsoft.com/office/drawing/2014/main" id="{29038FCB-199A-4B51-98B4-85A14659CA36}"/>
              </a:ext>
            </a:extLst>
          </p:cNvPr>
          <p:cNvSpPr>
            <a:spLocks noGrp="1"/>
          </p:cNvSpPr>
          <p:nvPr/>
        </p:nvSpPr>
        <p:spPr>
          <a:xfrm>
            <a:off x="609600" y="1304925"/>
            <a:ext cx="10972800" cy="552450"/>
          </a:xfrm>
          <a:prstGeom prst="roundRect">
            <a:avLst>
              <a:gd name="adj" fmla="val 24138"/>
            </a:avLst>
          </a:prstGeom>
          <a:solidFill>
            <a:srgbClr val="EAF2FF"/>
          </a:solidFill>
          <a:ln w="0">
            <a:noFill/>
            <a:prstDash val="solid"/>
          </a:ln>
        </p:spPr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E3EE367A-3E54-4CF6-93B6-2FE81EF3EC22}"/>
              </a:ext>
            </a:extLst>
          </p:cNvPr>
          <p:cNvSpPr>
            <a:spLocks noGrp="1"/>
          </p:cNvSpPr>
          <p:nvPr/>
        </p:nvSpPr>
        <p:spPr>
          <a:xfrm>
            <a:off x="857250" y="1390650"/>
            <a:ext cx="104775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2100" b="1">
                <a:solidFill>
                  <a:srgbClr val="003778"/>
                </a:solidFill>
              </a:defRPr>
            </a:pPr>
            <a:r>
              <a:rPr sz="2100" b="1">
                <a:solidFill>
                  <a:srgbClr val="003778"/>
                </a:solidFill>
              </a:rPr>
              <a:t>1,062 clusters · 121K senders · 28 snapshots</a:t>
            </a:r>
          </a:p>
        </p:txBody>
      </p:sp>
      <p:sp>
        <p:nvSpPr>
          <p:cNvPr id="7" name="矩形: 圆角 6">
            <a:extLst>
              <a:ext uri="{FF2B5EF4-FFF2-40B4-BE49-F238E27FC236}">
                <a16:creationId xmlns:a16="http://schemas.microsoft.com/office/drawing/2014/main" id="{1E963727-4781-49E3-942C-F4B025963348}"/>
              </a:ext>
            </a:extLst>
          </p:cNvPr>
          <p:cNvSpPr>
            <a:spLocks noGrp="1"/>
          </p:cNvSpPr>
          <p:nvPr/>
        </p:nvSpPr>
        <p:spPr>
          <a:xfrm>
            <a:off x="609600" y="2114550"/>
            <a:ext cx="5219700" cy="3352800"/>
          </a:xfrm>
          <a:prstGeom prst="roundRect">
            <a:avLst>
              <a:gd name="adj" fmla="val 5114"/>
            </a:avLst>
          </a:prstGeom>
          <a:solidFill>
            <a:srgbClr val="FFF0F1"/>
          </a:solidFill>
          <a:ln w="0">
            <a:noFill/>
            <a:prstDash val="solid"/>
          </a:ln>
        </p:spPr>
      </p:sp>
      <p:sp>
        <p:nvSpPr>
          <p:cNvPr id="8" name="矩形: 圆角 7">
            <a:extLst>
              <a:ext uri="{FF2B5EF4-FFF2-40B4-BE49-F238E27FC236}">
                <a16:creationId xmlns:a16="http://schemas.microsoft.com/office/drawing/2014/main" id="{EB560266-9B5D-4604-9CDA-4C228C8C9036}"/>
              </a:ext>
            </a:extLst>
          </p:cNvPr>
          <p:cNvSpPr>
            <a:spLocks noGrp="1"/>
          </p:cNvSpPr>
          <p:nvPr/>
        </p:nvSpPr>
        <p:spPr>
          <a:xfrm>
            <a:off x="876300" y="2343150"/>
            <a:ext cx="1257300" cy="381000"/>
          </a:xfrm>
          <a:prstGeom prst="roundRect">
            <a:avLst>
              <a:gd name="adj" fmla="val 35000"/>
            </a:avLst>
          </a:prstGeom>
          <a:solidFill>
            <a:srgbClr val="FFFFFF"/>
          </a:solidFill>
          <a:ln w="0">
            <a:noFill/>
            <a:prstDash val="solid"/>
          </a:ln>
        </p:spPr>
        <p:txBody>
          <a:bodyPr anchor="ctr"/>
          <a:lstStyle/>
          <a:p>
            <a:pPr algn="ctr">
              <a:defRPr sz="2100" b="1">
                <a:solidFill>
                  <a:srgbClr val="D00746"/>
                </a:solidFill>
              </a:defRPr>
            </a:pPr>
            <a:r>
              <a:rPr sz="2100" b="1">
                <a:solidFill>
                  <a:srgbClr val="D00746"/>
                </a:solidFill>
              </a:rPr>
              <a:t>CASE 1</a:t>
            </a: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02745197-CBE9-4464-ACBF-ECB459D298C7}"/>
              </a:ext>
            </a:extLst>
          </p:cNvPr>
          <p:cNvSpPr>
            <a:spLocks noGrp="1"/>
          </p:cNvSpPr>
          <p:nvPr/>
        </p:nvSpPr>
        <p:spPr>
          <a:xfrm>
            <a:off x="876300" y="2857500"/>
            <a:ext cx="438150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400" b="1">
                <a:solidFill>
                  <a:srgbClr val="D00746"/>
                </a:solidFill>
              </a:defRPr>
            </a:pPr>
            <a:r>
              <a:rPr sz="2400" b="1">
                <a:solidFill>
                  <a:srgbClr val="D00746"/>
                </a:solidFill>
              </a:rPr>
              <a:t>Mirai variants</a:t>
            </a: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5A9084B3-C177-446C-8A7E-E9CBDDF4DA48}"/>
              </a:ext>
            </a:extLst>
          </p:cNvPr>
          <p:cNvSpPr>
            <a:spLocks noGrp="1"/>
          </p:cNvSpPr>
          <p:nvPr/>
        </p:nvSpPr>
        <p:spPr>
          <a:xfrm>
            <a:off x="876300" y="3400425"/>
            <a:ext cx="209550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3225" b="1">
                <a:solidFill>
                  <a:srgbClr val="000000"/>
                </a:solidFill>
              </a:defRPr>
            </a:pPr>
            <a:r>
              <a:rPr sz="3225" b="1">
                <a:solidFill>
                  <a:srgbClr val="000000"/>
                </a:solidFill>
              </a:rPr>
              <a:t>23/TCP</a:t>
            </a: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34DAD8D0-C35E-4C1D-85C3-9743CC4B0E53}"/>
              </a:ext>
            </a:extLst>
          </p:cNvPr>
          <p:cNvSpPr>
            <a:spLocks noGrp="1"/>
          </p:cNvSpPr>
          <p:nvPr/>
        </p:nvSpPr>
        <p:spPr>
          <a:xfrm>
            <a:off x="876300" y="4048125"/>
            <a:ext cx="4476750" cy="1143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800">
                <a:solidFill>
                  <a:srgbClr val="000000"/>
                </a:solidFill>
              </a:defRPr>
            </a:pPr>
            <a:r>
              <a:rPr sz="1800">
                <a:solidFill>
                  <a:srgbClr val="000000"/>
                </a:solidFill>
              </a:rPr>
              <a:t>Compact clusters share stable packet features and coordinated probing of tens of thousands of internal addresses. Many include previously unlabeled senders.</a:t>
            </a:r>
          </a:p>
        </p:txBody>
      </p:sp>
      <p:sp>
        <p:nvSpPr>
          <p:cNvPr id="12" name="矩形: 圆角 11">
            <a:extLst>
              <a:ext uri="{FF2B5EF4-FFF2-40B4-BE49-F238E27FC236}">
                <a16:creationId xmlns:a16="http://schemas.microsoft.com/office/drawing/2014/main" id="{821A2AA2-08F9-4469-B4A8-5EB7A05976CC}"/>
              </a:ext>
            </a:extLst>
          </p:cNvPr>
          <p:cNvSpPr>
            <a:spLocks noGrp="1"/>
          </p:cNvSpPr>
          <p:nvPr/>
        </p:nvSpPr>
        <p:spPr>
          <a:xfrm>
            <a:off x="6362700" y="2114550"/>
            <a:ext cx="5219700" cy="3352800"/>
          </a:xfrm>
          <a:prstGeom prst="roundRect">
            <a:avLst>
              <a:gd name="adj" fmla="val 5114"/>
            </a:avLst>
          </a:prstGeom>
          <a:solidFill>
            <a:srgbClr val="E6FAFC"/>
          </a:solidFill>
          <a:ln w="0">
            <a:noFill/>
            <a:prstDash val="solid"/>
          </a:ln>
        </p:spPr>
      </p:sp>
      <p:sp>
        <p:nvSpPr>
          <p:cNvPr id="13" name="矩形: 圆角 12">
            <a:extLst>
              <a:ext uri="{FF2B5EF4-FFF2-40B4-BE49-F238E27FC236}">
                <a16:creationId xmlns:a16="http://schemas.microsoft.com/office/drawing/2014/main" id="{C74436D4-3D25-416D-9DAE-2D4AF7E8BDCD}"/>
              </a:ext>
            </a:extLst>
          </p:cNvPr>
          <p:cNvSpPr>
            <a:spLocks noGrp="1"/>
          </p:cNvSpPr>
          <p:nvPr/>
        </p:nvSpPr>
        <p:spPr>
          <a:xfrm>
            <a:off x="6629400" y="2343150"/>
            <a:ext cx="1257300" cy="381000"/>
          </a:xfrm>
          <a:prstGeom prst="roundRect">
            <a:avLst>
              <a:gd name="adj" fmla="val 35000"/>
            </a:avLst>
          </a:prstGeom>
          <a:solidFill>
            <a:srgbClr val="FFFFFF"/>
          </a:solidFill>
          <a:ln w="0">
            <a:noFill/>
            <a:prstDash val="solid"/>
          </a:ln>
        </p:spPr>
        <p:txBody>
          <a:bodyPr anchor="ctr"/>
          <a:lstStyle/>
          <a:p>
            <a:pPr algn="ctr">
              <a:defRPr sz="2100" b="1">
                <a:solidFill>
                  <a:srgbClr val="14BAB0"/>
                </a:solidFill>
              </a:defRPr>
            </a:pPr>
            <a:r>
              <a:rPr sz="2100" b="1">
                <a:solidFill>
                  <a:srgbClr val="14BAB0"/>
                </a:solidFill>
              </a:rPr>
              <a:t>CASE 2</a:t>
            </a: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9AD98F4B-3D9A-46C2-B7B2-E62B54B57837}"/>
              </a:ext>
            </a:extLst>
          </p:cNvPr>
          <p:cNvSpPr>
            <a:spLocks noGrp="1"/>
          </p:cNvSpPr>
          <p:nvPr/>
        </p:nvSpPr>
        <p:spPr>
          <a:xfrm>
            <a:off x="6629400" y="2857500"/>
            <a:ext cx="438150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400" b="1">
                <a:solidFill>
                  <a:srgbClr val="14BAB0"/>
                </a:solidFill>
              </a:defRPr>
            </a:pPr>
            <a:r>
              <a:rPr sz="2400" b="1">
                <a:solidFill>
                  <a:srgbClr val="14BAB0"/>
                </a:solidFill>
              </a:rPr>
              <a:t>Alibaba Cloud crawlers</a:t>
            </a: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0057C4F0-39C4-4726-BC12-9CE6A8B60187}"/>
              </a:ext>
            </a:extLst>
          </p:cNvPr>
          <p:cNvSpPr>
            <a:spLocks noGrp="1"/>
          </p:cNvSpPr>
          <p:nvPr/>
        </p:nvSpPr>
        <p:spPr>
          <a:xfrm>
            <a:off x="6629400" y="3400425"/>
            <a:ext cx="42862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850" b="1">
                <a:solidFill>
                  <a:srgbClr val="000000"/>
                </a:solidFill>
              </a:defRPr>
            </a:pPr>
            <a:r>
              <a:rPr sz="2850" b="1">
                <a:solidFill>
                  <a:srgbClr val="000000"/>
                </a:solidFill>
              </a:rPr>
              <a:t>80 · 8080 · 9090</a:t>
            </a: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87055F01-4141-4574-955B-C0AA565B86E8}"/>
              </a:ext>
            </a:extLst>
          </p:cNvPr>
          <p:cNvSpPr>
            <a:spLocks noGrp="1"/>
          </p:cNvSpPr>
          <p:nvPr/>
        </p:nvSpPr>
        <p:spPr>
          <a:xfrm>
            <a:off x="6629400" y="4048125"/>
            <a:ext cx="4476750" cy="1143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800">
                <a:solidFill>
                  <a:srgbClr val="000000"/>
                </a:solidFill>
              </a:defRPr>
            </a:pPr>
            <a:r>
              <a:rPr sz="1800">
                <a:solidFill>
                  <a:srgbClr val="000000"/>
                </a:solidFill>
              </a:rPr>
              <a:t>Unknown senders probe thousands of campus addresses with tens of thousands of TCP SYNs. Reverse DNS and synchronized phases indicate coordinated web crawling.</a:t>
            </a: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4BB45AA3-4889-4D20-9F82-AFB5CF32E319}"/>
              </a:ext>
            </a:extLst>
          </p:cNvPr>
          <p:cNvSpPr>
            <a:spLocks noGrp="1"/>
          </p:cNvSpPr>
          <p:nvPr/>
        </p:nvSpPr>
        <p:spPr>
          <a:xfrm>
            <a:off x="1871663" y="5743575"/>
            <a:ext cx="8448675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2100" b="1">
                <a:solidFill>
                  <a:srgbClr val="003778"/>
                </a:solidFill>
              </a:defRPr>
            </a:pPr>
            <a:r>
              <a:rPr sz="2100" b="1" dirty="0">
                <a:solidFill>
                  <a:srgbClr val="003778"/>
                </a:solidFill>
              </a:rPr>
              <a:t>Behavioral clusters turn anonymous traffic into actionable hypotheses.</a:t>
            </a:r>
          </a:p>
        </p:txBody>
      </p:sp>
    </p:spTree>
    <p:extLst>
      <p:ext uri="{BB962C8B-B14F-4D97-AF65-F5344CB8AC3E}">
        <p14:creationId xmlns:p14="http://schemas.microsoft.com/office/powerpoint/2010/main" val="12155967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矩形 15">
            <a:extLst>
              <a:ext uri="{FF2B5EF4-FFF2-40B4-BE49-F238E27FC236}">
                <a16:creationId xmlns:a16="http://schemas.microsoft.com/office/drawing/2014/main" id="{FAC2DE66-E821-4E65-93B3-12F06138D27C}"/>
              </a:ext>
            </a:extLst>
          </p:cNvPr>
          <p:cNvSpPr>
            <a:spLocks noGrp="1"/>
          </p:cNvSpPr>
          <p:nvPr/>
        </p:nvSpPr>
        <p:spPr>
          <a:xfrm>
            <a:off x="628650" y="438150"/>
            <a:ext cx="2381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800" b="1">
                <a:solidFill>
                  <a:srgbClr val="1F5EFF"/>
                </a:solidFill>
              </a:defRPr>
            </a:pPr>
            <a:r>
              <a:rPr sz="1800" b="1">
                <a:solidFill>
                  <a:srgbClr val="1F5EFF"/>
                </a:solidFill>
              </a:rPr>
              <a:t>TAKEAWAYS</a:t>
            </a: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907FC9D1-D90E-4DF2-8C5A-EBD137EE5FD7}"/>
              </a:ext>
            </a:extLst>
          </p:cNvPr>
          <p:cNvSpPr>
            <a:spLocks noGrp="1"/>
          </p:cNvSpPr>
          <p:nvPr/>
        </p:nvSpPr>
        <p:spPr>
          <a:xfrm>
            <a:off x="628650" y="838200"/>
            <a:ext cx="11355142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3225" b="1">
                <a:solidFill>
                  <a:srgbClr val="003778"/>
                </a:solidFill>
              </a:defRPr>
            </a:pPr>
            <a:r>
              <a:rPr lang="en-US" sz="2800" b="1" dirty="0">
                <a:solidFill>
                  <a:srgbClr val="003778"/>
                </a:solidFill>
              </a:rPr>
              <a:t>Graph representation learning unlocks the value of erroneous traffic.</a:t>
            </a:r>
            <a:endParaRPr sz="2800" b="1" dirty="0">
              <a:solidFill>
                <a:srgbClr val="003778"/>
              </a:solidFill>
            </a:endParaRP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424F91AC-3F99-4A8D-9F48-C7D65EBA7C91}"/>
              </a:ext>
            </a:extLst>
          </p:cNvPr>
          <p:cNvSpPr>
            <a:spLocks noGrp="1"/>
          </p:cNvSpPr>
          <p:nvPr/>
        </p:nvSpPr>
        <p:spPr>
          <a:xfrm>
            <a:off x="628650" y="1638300"/>
            <a:ext cx="10934700" cy="19050"/>
          </a:xfrm>
          <a:prstGeom prst="rect">
            <a:avLst/>
          </a:prstGeom>
          <a:solidFill>
            <a:srgbClr val="1F5EFF"/>
          </a:solidFill>
          <a:ln w="0">
            <a:noFill/>
            <a:prstDash val="solid"/>
          </a:ln>
        </p:spPr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D0B27924-502E-4CB6-89B6-BB9955E9CB9E}"/>
              </a:ext>
            </a:extLst>
          </p:cNvPr>
          <p:cNvSpPr>
            <a:spLocks noGrp="1"/>
          </p:cNvSpPr>
          <p:nvPr/>
        </p:nvSpPr>
        <p:spPr>
          <a:xfrm>
            <a:off x="685800" y="2047875"/>
            <a:ext cx="5715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100" b="1">
                <a:solidFill>
                  <a:srgbClr val="1F5EFF"/>
                </a:solidFill>
              </a:defRPr>
            </a:pPr>
            <a:r>
              <a:rPr sz="2100" b="1">
                <a:solidFill>
                  <a:srgbClr val="1F5EFF"/>
                </a:solidFill>
              </a:rPr>
              <a:t>01</a:t>
            </a: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5B672495-6DBA-42B0-BCE7-0EE3B1A31942}"/>
              </a:ext>
            </a:extLst>
          </p:cNvPr>
          <p:cNvSpPr>
            <a:spLocks noGrp="1"/>
          </p:cNvSpPr>
          <p:nvPr/>
        </p:nvSpPr>
        <p:spPr>
          <a:xfrm>
            <a:off x="1476375" y="2047875"/>
            <a:ext cx="20955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100" b="1">
                <a:solidFill>
                  <a:srgbClr val="000000"/>
                </a:solidFill>
              </a:defRPr>
            </a:pPr>
            <a:r>
              <a:rPr sz="2100" b="1">
                <a:solidFill>
                  <a:srgbClr val="000000"/>
                </a:solidFill>
              </a:rPr>
              <a:t>Relational</a:t>
            </a: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BC8495FB-49CC-4424-8440-275934812759}"/>
              </a:ext>
            </a:extLst>
          </p:cNvPr>
          <p:cNvSpPr>
            <a:spLocks noGrp="1"/>
          </p:cNvSpPr>
          <p:nvPr/>
        </p:nvSpPr>
        <p:spPr>
          <a:xfrm>
            <a:off x="3714750" y="2047875"/>
            <a:ext cx="6858000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800">
                <a:solidFill>
                  <a:srgbClr val="000000"/>
                </a:solidFill>
              </a:defRPr>
            </a:pPr>
            <a:r>
              <a:rPr sz="1800">
                <a:solidFill>
                  <a:srgbClr val="000000"/>
                </a:solidFill>
              </a:rPr>
              <a:t>Bipartite graphs preserve shared targets and coordinated behavior.</a:t>
            </a: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94026AF7-50F5-4441-B941-A0EC5BEC9E6F}"/>
              </a:ext>
            </a:extLst>
          </p:cNvPr>
          <p:cNvSpPr>
            <a:spLocks noGrp="1"/>
          </p:cNvSpPr>
          <p:nvPr/>
        </p:nvSpPr>
        <p:spPr>
          <a:xfrm>
            <a:off x="685800" y="3152775"/>
            <a:ext cx="5715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100" b="1">
                <a:solidFill>
                  <a:srgbClr val="14BAB0"/>
                </a:solidFill>
              </a:defRPr>
            </a:pPr>
            <a:r>
              <a:rPr sz="2100" b="1">
                <a:solidFill>
                  <a:srgbClr val="14BAB0"/>
                </a:solidFill>
              </a:rPr>
              <a:t>02</a:t>
            </a: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BC2A3460-BF00-4D6B-9DEB-E9E689B92071}"/>
              </a:ext>
            </a:extLst>
          </p:cNvPr>
          <p:cNvSpPr>
            <a:spLocks noGrp="1"/>
          </p:cNvSpPr>
          <p:nvPr/>
        </p:nvSpPr>
        <p:spPr>
          <a:xfrm>
            <a:off x="1476375" y="3152775"/>
            <a:ext cx="20955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100" b="1">
                <a:solidFill>
                  <a:srgbClr val="000000"/>
                </a:solidFill>
              </a:defRPr>
            </a:pPr>
            <a:r>
              <a:rPr sz="2100" b="1">
                <a:solidFill>
                  <a:srgbClr val="000000"/>
                </a:solidFill>
              </a:rPr>
              <a:t>Temporal</a:t>
            </a: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9A32A769-DFD1-4649-9728-310D88FDA412}"/>
              </a:ext>
            </a:extLst>
          </p:cNvPr>
          <p:cNvSpPr>
            <a:spLocks noGrp="1"/>
          </p:cNvSpPr>
          <p:nvPr/>
        </p:nvSpPr>
        <p:spPr>
          <a:xfrm>
            <a:off x="3714750" y="3152775"/>
            <a:ext cx="6858000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800">
                <a:solidFill>
                  <a:srgbClr val="000000"/>
                </a:solidFill>
              </a:defRPr>
            </a:pPr>
            <a:r>
              <a:rPr sz="1800">
                <a:solidFill>
                  <a:srgbClr val="000000"/>
                </a:solidFill>
              </a:rPr>
              <a:t>GraphSAGE + GRU captures campaign evolution across snapshots.</a:t>
            </a: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7722645A-4663-4C1A-9F1E-E0975E362648}"/>
              </a:ext>
            </a:extLst>
          </p:cNvPr>
          <p:cNvSpPr>
            <a:spLocks noGrp="1"/>
          </p:cNvSpPr>
          <p:nvPr/>
        </p:nvSpPr>
        <p:spPr>
          <a:xfrm>
            <a:off x="685800" y="4257675"/>
            <a:ext cx="5715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100" b="1">
                <a:solidFill>
                  <a:srgbClr val="D00746"/>
                </a:solidFill>
              </a:defRPr>
            </a:pPr>
            <a:r>
              <a:rPr sz="2100" b="1">
                <a:solidFill>
                  <a:srgbClr val="D00746"/>
                </a:solidFill>
              </a:rPr>
              <a:t>03</a:t>
            </a: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171BD5FE-4ADE-44A2-BA00-AA4A0C00023D}"/>
              </a:ext>
            </a:extLst>
          </p:cNvPr>
          <p:cNvSpPr>
            <a:spLocks noGrp="1"/>
          </p:cNvSpPr>
          <p:nvPr/>
        </p:nvSpPr>
        <p:spPr>
          <a:xfrm>
            <a:off x="1476375" y="4257675"/>
            <a:ext cx="20955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100" b="1">
                <a:solidFill>
                  <a:srgbClr val="000000"/>
                </a:solidFill>
              </a:defRPr>
            </a:pPr>
            <a:r>
              <a:rPr sz="2100" b="1">
                <a:solidFill>
                  <a:srgbClr val="000000"/>
                </a:solidFill>
              </a:rPr>
              <a:t>Label-efficient</a:t>
            </a: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68F1B652-7705-494A-872B-B0F0C05C73FE}"/>
              </a:ext>
            </a:extLst>
          </p:cNvPr>
          <p:cNvSpPr>
            <a:spLocks noGrp="1"/>
          </p:cNvSpPr>
          <p:nvPr/>
        </p:nvSpPr>
        <p:spPr>
          <a:xfrm>
            <a:off x="3714750" y="4257675"/>
            <a:ext cx="6858000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800">
                <a:solidFill>
                  <a:srgbClr val="000000"/>
                </a:solidFill>
              </a:defRPr>
            </a:pPr>
            <a:r>
              <a:rPr sz="1800">
                <a:solidFill>
                  <a:srgbClr val="000000"/>
                </a:solidFill>
              </a:rPr>
              <a:t>Self-supervision yields reusable embeddings for three downstream tasks.</a:t>
            </a:r>
          </a:p>
        </p:txBody>
      </p:sp>
      <p:sp>
        <p:nvSpPr>
          <p:cNvPr id="13" name="矩形: 圆角 12">
            <a:extLst>
              <a:ext uri="{FF2B5EF4-FFF2-40B4-BE49-F238E27FC236}">
                <a16:creationId xmlns:a16="http://schemas.microsoft.com/office/drawing/2014/main" id="{20F84D50-B380-4BAA-910A-95D278768692}"/>
              </a:ext>
            </a:extLst>
          </p:cNvPr>
          <p:cNvSpPr>
            <a:spLocks noGrp="1"/>
          </p:cNvSpPr>
          <p:nvPr/>
        </p:nvSpPr>
        <p:spPr>
          <a:xfrm>
            <a:off x="628650" y="5600700"/>
            <a:ext cx="10934700" cy="723900"/>
          </a:xfrm>
          <a:prstGeom prst="roundRect">
            <a:avLst>
              <a:gd name="adj" fmla="val 21053"/>
            </a:avLst>
          </a:prstGeom>
          <a:solidFill>
            <a:srgbClr val="EAF2FF"/>
          </a:solidFill>
          <a:ln w="0">
            <a:noFill/>
            <a:prstDash val="solid"/>
          </a:ln>
        </p:spPr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EE4E0032-EE37-47A8-BE8C-44EA6B7471B7}"/>
              </a:ext>
            </a:extLst>
          </p:cNvPr>
          <p:cNvSpPr>
            <a:spLocks noGrp="1"/>
          </p:cNvSpPr>
          <p:nvPr/>
        </p:nvSpPr>
        <p:spPr>
          <a:xfrm>
            <a:off x="876300" y="5715000"/>
            <a:ext cx="2667000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400" b="1">
                <a:solidFill>
                  <a:srgbClr val="1F5EFF"/>
                </a:solidFill>
              </a:defRPr>
            </a:pPr>
            <a:r>
              <a:rPr sz="2400" b="1">
                <a:solidFill>
                  <a:srgbClr val="1F5EFF"/>
                </a:solidFill>
              </a:rPr>
              <a:t>Questions?</a:t>
            </a: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1883AB83-7B36-451C-913B-316F3739A140}"/>
              </a:ext>
            </a:extLst>
          </p:cNvPr>
          <p:cNvSpPr>
            <a:spLocks noGrp="1"/>
          </p:cNvSpPr>
          <p:nvPr/>
        </p:nvSpPr>
        <p:spPr>
          <a:xfrm>
            <a:off x="8096250" y="5791200"/>
            <a:ext cx="31432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1800">
                <a:solidFill>
                  <a:srgbClr val="000000"/>
                </a:solidFill>
              </a:defRPr>
            </a:pPr>
            <a:r>
              <a:rPr sz="1800">
                <a:solidFill>
                  <a:srgbClr val="000000"/>
                </a:solidFill>
              </a:rPr>
              <a:t>EAGLE · APNet 2026</a:t>
            </a:r>
          </a:p>
        </p:txBody>
      </p:sp>
    </p:spTree>
    <p:extLst>
      <p:ext uri="{BB962C8B-B14F-4D97-AF65-F5344CB8AC3E}">
        <p14:creationId xmlns:p14="http://schemas.microsoft.com/office/powerpoint/2010/main" val="15503991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矩形 17">
            <a:extLst>
              <a:ext uri="{FF2B5EF4-FFF2-40B4-BE49-F238E27FC236}">
                <a16:creationId xmlns:a16="http://schemas.microsoft.com/office/drawing/2014/main" id="{44EFD917-A08D-40D7-BD2C-DAD1DEEDC0C4}"/>
              </a:ext>
            </a:extLst>
          </p:cNvPr>
          <p:cNvSpPr>
            <a:spLocks noGrp="1"/>
          </p:cNvSpPr>
          <p:nvPr/>
        </p:nvSpPr>
        <p:spPr>
          <a:xfrm>
            <a:off x="609600" y="57150"/>
            <a:ext cx="40005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100" b="1">
                <a:solidFill>
                  <a:srgbClr val="1F5EFF"/>
                </a:solidFill>
              </a:defRPr>
            </a:pPr>
            <a:r>
              <a:rPr sz="2100" b="1">
                <a:solidFill>
                  <a:srgbClr val="1F5EFF"/>
                </a:solidFill>
              </a:rPr>
              <a:t>MOTIVATION</a:t>
            </a: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8E802DD0-A700-43A5-85FE-8F1B2E875154}"/>
              </a:ext>
            </a:extLst>
          </p:cNvPr>
          <p:cNvSpPr>
            <a:spLocks noGrp="1"/>
          </p:cNvSpPr>
          <p:nvPr/>
        </p:nvSpPr>
        <p:spPr>
          <a:xfrm>
            <a:off x="609600" y="428625"/>
            <a:ext cx="10972800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3300" b="1">
                <a:solidFill>
                  <a:srgbClr val="003778"/>
                </a:solidFill>
              </a:defRPr>
            </a:pPr>
            <a:r>
              <a:rPr sz="3300" b="1">
                <a:solidFill>
                  <a:srgbClr val="003778"/>
                </a:solidFill>
              </a:rPr>
              <a:t>Erroneous traffic is signal—not noise</a:t>
            </a: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00FFF31D-4D41-4B01-8FF2-3201764BDC6A}"/>
              </a:ext>
            </a:extLst>
          </p:cNvPr>
          <p:cNvSpPr>
            <a:spLocks noGrp="1"/>
          </p:cNvSpPr>
          <p:nvPr/>
        </p:nvSpPr>
        <p:spPr>
          <a:xfrm>
            <a:off x="609600" y="1057275"/>
            <a:ext cx="10972800" cy="19050"/>
          </a:xfrm>
          <a:prstGeom prst="rect">
            <a:avLst/>
          </a:prstGeom>
          <a:solidFill>
            <a:srgbClr val="1F5EFF"/>
          </a:solidFill>
          <a:ln w="0">
            <a:noFill/>
            <a:prstDash val="solid"/>
          </a:ln>
        </p:spPr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8DA5FDB5-DCBC-451A-AB02-E9E955DE6F96}"/>
              </a:ext>
            </a:extLst>
          </p:cNvPr>
          <p:cNvSpPr>
            <a:spLocks noGrp="1"/>
          </p:cNvSpPr>
          <p:nvPr/>
        </p:nvSpPr>
        <p:spPr>
          <a:xfrm>
            <a:off x="11049000" y="6362700"/>
            <a:ext cx="5334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1800">
                <a:solidFill>
                  <a:srgbClr val="9AA7B8"/>
                </a:solidFill>
              </a:defRPr>
            </a:pPr>
            <a:r>
              <a:rPr sz="1800">
                <a:solidFill>
                  <a:srgbClr val="9AA7B8"/>
                </a:solidFill>
              </a:rPr>
              <a:t>2</a:t>
            </a: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8233925F-60F1-4FE5-80D3-103BF09D4639}"/>
              </a:ext>
            </a:extLst>
          </p:cNvPr>
          <p:cNvSpPr>
            <a:spLocks noGrp="1"/>
          </p:cNvSpPr>
          <p:nvPr/>
        </p:nvSpPr>
        <p:spPr>
          <a:xfrm>
            <a:off x="609600" y="1276350"/>
            <a:ext cx="62865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800">
                <a:solidFill>
                  <a:srgbClr val="000000"/>
                </a:solidFill>
              </a:defRPr>
            </a:pPr>
            <a:r>
              <a:rPr sz="1800">
                <a:solidFill>
                  <a:srgbClr val="000000"/>
                </a:solidFill>
              </a:rPr>
              <a:t>Failed contacts expose activity that successful-flow monitoring can miss.</a:t>
            </a:r>
          </a:p>
        </p:txBody>
      </p:sp>
      <p:pic>
        <p:nvPicPr>
          <p:cNvPr id="23" name="图片 22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5962650" y="1602268"/>
            <a:ext cx="5619750" cy="3882064"/>
          </a:xfrm>
          <a:prstGeom prst="rect">
            <a:avLst/>
          </a:prstGeom>
        </p:spPr>
      </p:pic>
      <p:sp>
        <p:nvSpPr>
          <p:cNvPr id="7" name="椭圆 6">
            <a:extLst>
              <a:ext uri="{FF2B5EF4-FFF2-40B4-BE49-F238E27FC236}">
                <a16:creationId xmlns:a16="http://schemas.microsoft.com/office/drawing/2014/main" id="{B4EFD596-6C68-4AD4-AD96-18C4EAFC049E}"/>
              </a:ext>
            </a:extLst>
          </p:cNvPr>
          <p:cNvSpPr>
            <a:spLocks noGrp="1"/>
          </p:cNvSpPr>
          <p:nvPr/>
        </p:nvSpPr>
        <p:spPr>
          <a:xfrm>
            <a:off x="666750" y="2066925"/>
            <a:ext cx="361950" cy="361950"/>
          </a:xfrm>
          <a:prstGeom prst="ellipse">
            <a:avLst/>
          </a:prstGeom>
          <a:solidFill>
            <a:srgbClr val="D00746"/>
          </a:solidFill>
          <a:ln w="0">
            <a:noFill/>
            <a:prstDash val="solid"/>
          </a:ln>
        </p:spPr>
        <p:txBody>
          <a:bodyPr anchor="ctr"/>
          <a:lstStyle/>
          <a:p>
            <a:pPr algn="ctr">
              <a:defRPr sz="1800" b="1">
                <a:solidFill>
                  <a:srgbClr val="FFFFFF"/>
                </a:solidFill>
              </a:defRPr>
            </a:pPr>
            <a:r>
              <a:rPr sz="18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3F3F3804-EDBC-4F58-9364-46686484EE02}"/>
              </a:ext>
            </a:extLst>
          </p:cNvPr>
          <p:cNvSpPr>
            <a:spLocks noGrp="1"/>
          </p:cNvSpPr>
          <p:nvPr/>
        </p:nvSpPr>
        <p:spPr>
          <a:xfrm>
            <a:off x="1181100" y="2047875"/>
            <a:ext cx="42481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100" b="1">
                <a:solidFill>
                  <a:srgbClr val="000000"/>
                </a:solidFill>
              </a:defRPr>
            </a:pPr>
            <a:r>
              <a:rPr sz="2100" b="1">
                <a:solidFill>
                  <a:srgbClr val="000000"/>
                </a:solidFill>
              </a:rPr>
              <a:t>Scanning &amp; attacks</a:t>
            </a: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BA759B58-433B-47CD-9DF2-3D409B434AFC}"/>
              </a:ext>
            </a:extLst>
          </p:cNvPr>
          <p:cNvSpPr>
            <a:spLocks noGrp="1"/>
          </p:cNvSpPr>
          <p:nvPr/>
        </p:nvSpPr>
        <p:spPr>
          <a:xfrm>
            <a:off x="1181100" y="2466975"/>
            <a:ext cx="4248150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800">
                <a:solidFill>
                  <a:srgbClr val="000000"/>
                </a:solidFill>
              </a:defRPr>
            </a:pPr>
            <a:r>
              <a:rPr sz="1800">
                <a:solidFill>
                  <a:srgbClr val="000000"/>
                </a:solidFill>
              </a:rPr>
              <a:t>Masscan, ZMap, Mirai and other campaigns leave failed-contact signatures.</a:t>
            </a:r>
          </a:p>
        </p:txBody>
      </p:sp>
      <p:sp>
        <p:nvSpPr>
          <p:cNvPr id="10" name="椭圆 9">
            <a:extLst>
              <a:ext uri="{FF2B5EF4-FFF2-40B4-BE49-F238E27FC236}">
                <a16:creationId xmlns:a16="http://schemas.microsoft.com/office/drawing/2014/main" id="{3925FED8-A74C-4010-B03E-8C78CAB7AC73}"/>
              </a:ext>
            </a:extLst>
          </p:cNvPr>
          <p:cNvSpPr>
            <a:spLocks noGrp="1"/>
          </p:cNvSpPr>
          <p:nvPr/>
        </p:nvSpPr>
        <p:spPr>
          <a:xfrm>
            <a:off x="666750" y="3162300"/>
            <a:ext cx="361950" cy="361950"/>
          </a:xfrm>
          <a:prstGeom prst="ellipse">
            <a:avLst/>
          </a:prstGeom>
          <a:solidFill>
            <a:srgbClr val="14BAB0"/>
          </a:solidFill>
          <a:ln w="0">
            <a:noFill/>
            <a:prstDash val="solid"/>
          </a:ln>
        </p:spPr>
        <p:txBody>
          <a:bodyPr anchor="ctr"/>
          <a:lstStyle/>
          <a:p>
            <a:pPr algn="ctr">
              <a:defRPr sz="1800" b="1">
                <a:solidFill>
                  <a:srgbClr val="FFFFFF"/>
                </a:solidFill>
              </a:defRPr>
            </a:pPr>
            <a:r>
              <a:rPr sz="18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28F8C26B-0C3B-48F4-A4E4-40D654D7DDCB}"/>
              </a:ext>
            </a:extLst>
          </p:cNvPr>
          <p:cNvSpPr>
            <a:spLocks noGrp="1"/>
          </p:cNvSpPr>
          <p:nvPr/>
        </p:nvSpPr>
        <p:spPr>
          <a:xfrm>
            <a:off x="1181100" y="3143250"/>
            <a:ext cx="42481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100" b="1">
                <a:solidFill>
                  <a:srgbClr val="000000"/>
                </a:solidFill>
              </a:defRPr>
            </a:pPr>
            <a:r>
              <a:rPr sz="2100" b="1">
                <a:solidFill>
                  <a:srgbClr val="000000"/>
                </a:solidFill>
              </a:rPr>
              <a:t>Failures &amp; misconfiguration</a:t>
            </a: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B4121331-35A0-46AA-8AC1-046C91F895F6}"/>
              </a:ext>
            </a:extLst>
          </p:cNvPr>
          <p:cNvSpPr>
            <a:spLocks noGrp="1"/>
          </p:cNvSpPr>
          <p:nvPr/>
        </p:nvSpPr>
        <p:spPr>
          <a:xfrm>
            <a:off x="1181100" y="3562350"/>
            <a:ext cx="4248150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800">
                <a:solidFill>
                  <a:srgbClr val="000000"/>
                </a:solidFill>
              </a:defRPr>
            </a:pPr>
            <a:r>
              <a:rPr sz="1800">
                <a:solidFill>
                  <a:srgbClr val="000000"/>
                </a:solidFill>
              </a:rPr>
              <a:t>Broken services and routing mistakes surface before users report them.</a:t>
            </a:r>
          </a:p>
        </p:txBody>
      </p:sp>
      <p:sp>
        <p:nvSpPr>
          <p:cNvPr id="13" name="椭圆 12">
            <a:extLst>
              <a:ext uri="{FF2B5EF4-FFF2-40B4-BE49-F238E27FC236}">
                <a16:creationId xmlns:a16="http://schemas.microsoft.com/office/drawing/2014/main" id="{B5CA8625-F405-4EAC-B529-F365E988A761}"/>
              </a:ext>
            </a:extLst>
          </p:cNvPr>
          <p:cNvSpPr>
            <a:spLocks noGrp="1"/>
          </p:cNvSpPr>
          <p:nvPr/>
        </p:nvSpPr>
        <p:spPr>
          <a:xfrm>
            <a:off x="666750" y="4257675"/>
            <a:ext cx="361950" cy="361950"/>
          </a:xfrm>
          <a:prstGeom prst="ellipse">
            <a:avLst/>
          </a:prstGeom>
          <a:solidFill>
            <a:srgbClr val="1F5EFF"/>
          </a:solidFill>
          <a:ln w="0">
            <a:noFill/>
            <a:prstDash val="solid"/>
          </a:ln>
        </p:spPr>
        <p:txBody>
          <a:bodyPr anchor="ctr"/>
          <a:lstStyle/>
          <a:p>
            <a:pPr algn="ctr">
              <a:defRPr sz="1800" b="1">
                <a:solidFill>
                  <a:srgbClr val="FFFFFF"/>
                </a:solidFill>
              </a:defRPr>
            </a:pPr>
            <a:r>
              <a:rPr sz="18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E70CC08A-FAC5-4EF6-942C-D32721FB6569}"/>
              </a:ext>
            </a:extLst>
          </p:cNvPr>
          <p:cNvSpPr>
            <a:spLocks noGrp="1"/>
          </p:cNvSpPr>
          <p:nvPr/>
        </p:nvSpPr>
        <p:spPr>
          <a:xfrm>
            <a:off x="1181100" y="4238625"/>
            <a:ext cx="42481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100" b="1">
                <a:solidFill>
                  <a:srgbClr val="000000"/>
                </a:solidFill>
              </a:defRPr>
            </a:pPr>
            <a:r>
              <a:rPr sz="2100" b="1">
                <a:solidFill>
                  <a:srgbClr val="000000"/>
                </a:solidFill>
              </a:rPr>
              <a:t>Passive observation</a:t>
            </a: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834ACB02-E81E-4D0B-85D9-216304720FC5}"/>
              </a:ext>
            </a:extLst>
          </p:cNvPr>
          <p:cNvSpPr>
            <a:spLocks noGrp="1"/>
          </p:cNvSpPr>
          <p:nvPr/>
        </p:nvSpPr>
        <p:spPr>
          <a:xfrm>
            <a:off x="1181100" y="4657725"/>
            <a:ext cx="4248150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800">
                <a:solidFill>
                  <a:srgbClr val="000000"/>
                </a:solidFill>
              </a:defRPr>
            </a:pPr>
            <a:r>
              <a:rPr sz="1800">
                <a:solidFill>
                  <a:srgbClr val="000000"/>
                </a:solidFill>
              </a:rPr>
              <a:t>No probing is required: the network already produces the evidence.</a:t>
            </a:r>
          </a:p>
        </p:txBody>
      </p:sp>
      <p:sp>
        <p:nvSpPr>
          <p:cNvPr id="16" name="矩形: 圆角 15">
            <a:extLst>
              <a:ext uri="{FF2B5EF4-FFF2-40B4-BE49-F238E27FC236}">
                <a16:creationId xmlns:a16="http://schemas.microsoft.com/office/drawing/2014/main" id="{1F009193-E96D-4C03-AF6E-D2334F32F212}"/>
              </a:ext>
            </a:extLst>
          </p:cNvPr>
          <p:cNvSpPr>
            <a:spLocks noGrp="1"/>
          </p:cNvSpPr>
          <p:nvPr/>
        </p:nvSpPr>
        <p:spPr>
          <a:xfrm>
            <a:off x="666750" y="5495925"/>
            <a:ext cx="4762500" cy="628650"/>
          </a:xfrm>
          <a:prstGeom prst="roundRect">
            <a:avLst>
              <a:gd name="adj" fmla="val 21212"/>
            </a:avLst>
          </a:prstGeom>
          <a:solidFill>
            <a:srgbClr val="EAF2FF"/>
          </a:solidFill>
          <a:ln w="0">
            <a:noFill/>
            <a:prstDash val="solid"/>
          </a:ln>
        </p:spPr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BD8DC5F6-54F5-4687-9206-00411A169131}"/>
              </a:ext>
            </a:extLst>
          </p:cNvPr>
          <p:cNvSpPr>
            <a:spLocks noGrp="1"/>
          </p:cNvSpPr>
          <p:nvPr/>
        </p:nvSpPr>
        <p:spPr>
          <a:xfrm>
            <a:off x="857250" y="5600700"/>
            <a:ext cx="43815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800" b="1">
                <a:solidFill>
                  <a:srgbClr val="003778"/>
                </a:solidFill>
              </a:defRPr>
            </a:pPr>
            <a:r>
              <a:rPr lang="en-US" sz="1800" b="1" dirty="0">
                <a:solidFill>
                  <a:srgbClr val="003778"/>
                </a:solidFill>
              </a:rPr>
              <a:t>Question: How can we systematically analyze large-scale erroneous traffic?</a:t>
            </a:r>
            <a:endParaRPr sz="1800" b="1" dirty="0">
              <a:solidFill>
                <a:srgbClr val="00377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25344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矩形 25">
            <a:extLst>
              <a:ext uri="{FF2B5EF4-FFF2-40B4-BE49-F238E27FC236}">
                <a16:creationId xmlns:a16="http://schemas.microsoft.com/office/drawing/2014/main" id="{0A4D643E-ADFD-4955-A36B-D3F0B4B1DF36}"/>
              </a:ext>
            </a:extLst>
          </p:cNvPr>
          <p:cNvSpPr>
            <a:spLocks noGrp="1"/>
          </p:cNvSpPr>
          <p:nvPr/>
        </p:nvSpPr>
        <p:spPr>
          <a:xfrm>
            <a:off x="609600" y="57150"/>
            <a:ext cx="40005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100" b="1">
                <a:solidFill>
                  <a:srgbClr val="1F5EFF"/>
                </a:solidFill>
              </a:defRPr>
            </a:pPr>
            <a:r>
              <a:rPr sz="2100" b="1">
                <a:solidFill>
                  <a:srgbClr val="1F5EFF"/>
                </a:solidFill>
              </a:rPr>
              <a:t>CURRENT LIMITATIONS</a:t>
            </a: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7D343C11-E3AD-435A-BBB5-D36754CB8AA3}"/>
              </a:ext>
            </a:extLst>
          </p:cNvPr>
          <p:cNvSpPr>
            <a:spLocks noGrp="1"/>
          </p:cNvSpPr>
          <p:nvPr/>
        </p:nvSpPr>
        <p:spPr>
          <a:xfrm>
            <a:off x="609600" y="428625"/>
            <a:ext cx="10972800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3150" b="1">
                <a:solidFill>
                  <a:srgbClr val="003778"/>
                </a:solidFill>
              </a:defRPr>
            </a:pPr>
            <a:r>
              <a:rPr sz="3150" b="1">
                <a:solidFill>
                  <a:srgbClr val="003778"/>
                </a:solidFill>
              </a:rPr>
              <a:t>Existing models miss one or more essential signals</a:t>
            </a: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2334301E-2EB6-4E70-A4A6-038E9335F769}"/>
              </a:ext>
            </a:extLst>
          </p:cNvPr>
          <p:cNvSpPr>
            <a:spLocks noGrp="1"/>
          </p:cNvSpPr>
          <p:nvPr/>
        </p:nvSpPr>
        <p:spPr>
          <a:xfrm>
            <a:off x="609600" y="1057275"/>
            <a:ext cx="10972800" cy="19050"/>
          </a:xfrm>
          <a:prstGeom prst="rect">
            <a:avLst/>
          </a:prstGeom>
          <a:solidFill>
            <a:srgbClr val="1F5EFF"/>
          </a:solidFill>
          <a:ln w="0">
            <a:noFill/>
            <a:prstDash val="solid"/>
          </a:ln>
        </p:spPr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42B8438D-363D-4811-BA7C-C1B723D3F53F}"/>
              </a:ext>
            </a:extLst>
          </p:cNvPr>
          <p:cNvSpPr>
            <a:spLocks noGrp="1"/>
          </p:cNvSpPr>
          <p:nvPr/>
        </p:nvSpPr>
        <p:spPr>
          <a:xfrm>
            <a:off x="11049000" y="6362700"/>
            <a:ext cx="5334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1800">
                <a:solidFill>
                  <a:srgbClr val="9AA7B8"/>
                </a:solidFill>
              </a:defRPr>
            </a:pPr>
            <a:r>
              <a:rPr sz="1800">
                <a:solidFill>
                  <a:srgbClr val="9AA7B8"/>
                </a:solidFill>
              </a:rPr>
              <a:t>3</a:t>
            </a: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A8657B1D-F006-4725-9473-2256F2837296}"/>
              </a:ext>
            </a:extLst>
          </p:cNvPr>
          <p:cNvSpPr>
            <a:spLocks noGrp="1"/>
          </p:cNvSpPr>
          <p:nvPr/>
        </p:nvSpPr>
        <p:spPr>
          <a:xfrm>
            <a:off x="609600" y="1276350"/>
            <a:ext cx="95250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950">
                <a:solidFill>
                  <a:srgbClr val="000000"/>
                </a:solidFill>
              </a:defRPr>
            </a:pPr>
            <a:r>
              <a:rPr sz="1950">
                <a:solidFill>
                  <a:srgbClr val="000000"/>
                </a:solidFill>
              </a:rPr>
              <a:t>Erroneous traffic is relational, temporal, open-world—and sparsely labeled.</a:t>
            </a: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D73594B9-B820-45CC-9B38-E665A4A9344F}"/>
              </a:ext>
            </a:extLst>
          </p:cNvPr>
          <p:cNvSpPr>
            <a:spLocks noGrp="1"/>
          </p:cNvSpPr>
          <p:nvPr/>
        </p:nvSpPr>
        <p:spPr>
          <a:xfrm>
            <a:off x="609600" y="2000250"/>
            <a:ext cx="3162300" cy="57150"/>
          </a:xfrm>
          <a:prstGeom prst="rect">
            <a:avLst/>
          </a:prstGeom>
          <a:solidFill>
            <a:srgbClr val="D00746"/>
          </a:solidFill>
          <a:ln w="0">
            <a:noFill/>
            <a:prstDash val="solid"/>
          </a:ln>
        </p:spPr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B9AC3EC0-1479-4638-BCFD-B380C89C29CB}"/>
              </a:ext>
            </a:extLst>
          </p:cNvPr>
          <p:cNvSpPr>
            <a:spLocks noGrp="1"/>
          </p:cNvSpPr>
          <p:nvPr/>
        </p:nvSpPr>
        <p:spPr>
          <a:xfrm>
            <a:off x="609600" y="2209800"/>
            <a:ext cx="5524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250" b="1">
                <a:solidFill>
                  <a:srgbClr val="D00746"/>
                </a:solidFill>
              </a:defRPr>
            </a:pPr>
            <a:r>
              <a:rPr sz="2250" b="1">
                <a:solidFill>
                  <a:srgbClr val="D00746"/>
                </a:solidFill>
              </a:rPr>
              <a:t>01</a:t>
            </a: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72888D82-8F50-4033-8C96-42164C74739E}"/>
              </a:ext>
            </a:extLst>
          </p:cNvPr>
          <p:cNvSpPr>
            <a:spLocks noGrp="1"/>
          </p:cNvSpPr>
          <p:nvPr/>
        </p:nvSpPr>
        <p:spPr>
          <a:xfrm>
            <a:off x="1219200" y="2190750"/>
            <a:ext cx="25527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250" b="1">
                <a:solidFill>
                  <a:srgbClr val="000000"/>
                </a:solidFill>
              </a:defRPr>
            </a:pPr>
            <a:r>
              <a:rPr sz="2250" b="1">
                <a:solidFill>
                  <a:srgbClr val="000000"/>
                </a:solidFill>
              </a:rPr>
              <a:t>Handcrafted statistics</a:t>
            </a: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B563AA2F-ED19-45C7-9435-96814C7FFB75}"/>
              </a:ext>
            </a:extLst>
          </p:cNvPr>
          <p:cNvSpPr>
            <a:spLocks noGrp="1"/>
          </p:cNvSpPr>
          <p:nvPr/>
        </p:nvSpPr>
        <p:spPr>
          <a:xfrm>
            <a:off x="609600" y="2857500"/>
            <a:ext cx="3162300" cy="1428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800">
                <a:solidFill>
                  <a:srgbClr val="000000"/>
                </a:solidFill>
              </a:defRPr>
            </a:pPr>
            <a:r>
              <a:rPr sz="1800">
                <a:solidFill>
                  <a:srgbClr val="000000"/>
                </a:solidFill>
              </a:rPr>
              <a:t>Rules and engineered aggregates target known patterns. Behavior shifts require manual redesign.</a:t>
            </a: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37A2FE08-52A0-40EC-A6D3-215A4BAF69C4}"/>
              </a:ext>
            </a:extLst>
          </p:cNvPr>
          <p:cNvSpPr>
            <a:spLocks noGrp="1"/>
          </p:cNvSpPr>
          <p:nvPr/>
        </p:nvSpPr>
        <p:spPr>
          <a:xfrm>
            <a:off x="609600" y="4476750"/>
            <a:ext cx="31623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800" b="1">
                <a:solidFill>
                  <a:srgbClr val="D00746"/>
                </a:solidFill>
              </a:defRPr>
            </a:pPr>
            <a:r>
              <a:rPr sz="1800" b="1">
                <a:solidFill>
                  <a:srgbClr val="D00746"/>
                </a:solidFill>
              </a:rPr>
              <a:t>[IMC'19]  [USENIX Security'22]</a:t>
            </a: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40048C3B-A676-4D21-A269-03C13EDB416A}"/>
              </a:ext>
            </a:extLst>
          </p:cNvPr>
          <p:cNvSpPr>
            <a:spLocks noGrp="1"/>
          </p:cNvSpPr>
          <p:nvPr/>
        </p:nvSpPr>
        <p:spPr>
          <a:xfrm>
            <a:off x="3990975" y="2038350"/>
            <a:ext cx="9525" cy="2781300"/>
          </a:xfrm>
          <a:prstGeom prst="rect">
            <a:avLst/>
          </a:prstGeom>
          <a:solidFill>
            <a:srgbClr val="D9E3F0"/>
          </a:solidFill>
          <a:ln w="0">
            <a:noFill/>
            <a:prstDash val="solid"/>
          </a:ln>
        </p:spPr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001C8C57-D3CB-42AB-B429-8A12531E6BED}"/>
              </a:ext>
            </a:extLst>
          </p:cNvPr>
          <p:cNvSpPr>
            <a:spLocks noGrp="1"/>
          </p:cNvSpPr>
          <p:nvPr/>
        </p:nvSpPr>
        <p:spPr>
          <a:xfrm>
            <a:off x="4267200" y="2000250"/>
            <a:ext cx="3162300" cy="57150"/>
          </a:xfrm>
          <a:prstGeom prst="rect">
            <a:avLst/>
          </a:prstGeom>
          <a:solidFill>
            <a:srgbClr val="1F5EFF"/>
          </a:solidFill>
          <a:ln w="0">
            <a:noFill/>
            <a:prstDash val="solid"/>
          </a:ln>
        </p:spPr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2D513D42-EEF5-4950-BD70-BE753C332D83}"/>
              </a:ext>
            </a:extLst>
          </p:cNvPr>
          <p:cNvSpPr>
            <a:spLocks noGrp="1"/>
          </p:cNvSpPr>
          <p:nvPr/>
        </p:nvSpPr>
        <p:spPr>
          <a:xfrm>
            <a:off x="4267200" y="2209800"/>
            <a:ext cx="5524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250" b="1">
                <a:solidFill>
                  <a:srgbClr val="1F5EFF"/>
                </a:solidFill>
              </a:defRPr>
            </a:pPr>
            <a:r>
              <a:rPr sz="2250" b="1">
                <a:solidFill>
                  <a:srgbClr val="1F5EFF"/>
                </a:solidFill>
              </a:rPr>
              <a:t>02</a:t>
            </a: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18CFC860-B2DC-41F0-8118-5EDE7B9C62D6}"/>
              </a:ext>
            </a:extLst>
          </p:cNvPr>
          <p:cNvSpPr>
            <a:spLocks noGrp="1"/>
          </p:cNvSpPr>
          <p:nvPr/>
        </p:nvSpPr>
        <p:spPr>
          <a:xfrm>
            <a:off x="4876800" y="2190750"/>
            <a:ext cx="25527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250" b="1">
                <a:solidFill>
                  <a:srgbClr val="000000"/>
                </a:solidFill>
              </a:defRPr>
            </a:pPr>
            <a:r>
              <a:rPr sz="2250" b="1">
                <a:solidFill>
                  <a:srgbClr val="000000"/>
                </a:solidFill>
              </a:rPr>
              <a:t>Sequence embeddings</a:t>
            </a: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EE768B7D-7F90-4F97-AD21-E84353C7BDCE}"/>
              </a:ext>
            </a:extLst>
          </p:cNvPr>
          <p:cNvSpPr>
            <a:spLocks noGrp="1"/>
          </p:cNvSpPr>
          <p:nvPr/>
        </p:nvSpPr>
        <p:spPr>
          <a:xfrm>
            <a:off x="4267200" y="2857500"/>
            <a:ext cx="3162300" cy="1428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800">
                <a:solidFill>
                  <a:srgbClr val="000000"/>
                </a:solidFill>
              </a:defRPr>
            </a:pPr>
            <a:r>
              <a:rPr sz="1800">
                <a:solidFill>
                  <a:srgbClr val="000000"/>
                </a:solidFill>
              </a:rPr>
              <a:t>Co-occurrence is useful, but sender–destination topology is flattened. New senders require embedding updates.</a:t>
            </a: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277F91C2-58A2-470A-A44E-C4CA6DEAC1DF}"/>
              </a:ext>
            </a:extLst>
          </p:cNvPr>
          <p:cNvSpPr>
            <a:spLocks noGrp="1"/>
          </p:cNvSpPr>
          <p:nvPr/>
        </p:nvSpPr>
        <p:spPr>
          <a:xfrm>
            <a:off x="4267200" y="4476750"/>
            <a:ext cx="31623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800" b="1">
                <a:solidFill>
                  <a:srgbClr val="1F5EFF"/>
                </a:solidFill>
              </a:defRPr>
            </a:pPr>
            <a:r>
              <a:rPr sz="1800" b="1">
                <a:solidFill>
                  <a:srgbClr val="1F5EFF"/>
                </a:solidFill>
              </a:rPr>
              <a:t>[CoNEXT'21]  [TOIT'23]</a:t>
            </a: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1653360C-A3ED-4739-9C81-E908A044A6CD}"/>
              </a:ext>
            </a:extLst>
          </p:cNvPr>
          <p:cNvSpPr>
            <a:spLocks noGrp="1"/>
          </p:cNvSpPr>
          <p:nvPr/>
        </p:nvSpPr>
        <p:spPr>
          <a:xfrm>
            <a:off x="7648575" y="2038350"/>
            <a:ext cx="9525" cy="2781300"/>
          </a:xfrm>
          <a:prstGeom prst="rect">
            <a:avLst/>
          </a:prstGeom>
          <a:solidFill>
            <a:srgbClr val="D9E3F0"/>
          </a:solidFill>
          <a:ln w="0">
            <a:noFill/>
            <a:prstDash val="solid"/>
          </a:ln>
        </p:spPr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B7CF639D-1D27-4CCA-9BEE-36F7054E5136}"/>
              </a:ext>
            </a:extLst>
          </p:cNvPr>
          <p:cNvSpPr>
            <a:spLocks noGrp="1"/>
          </p:cNvSpPr>
          <p:nvPr/>
        </p:nvSpPr>
        <p:spPr>
          <a:xfrm>
            <a:off x="7924800" y="2000250"/>
            <a:ext cx="3162300" cy="57150"/>
          </a:xfrm>
          <a:prstGeom prst="rect">
            <a:avLst/>
          </a:prstGeom>
          <a:solidFill>
            <a:srgbClr val="14BAB0"/>
          </a:solidFill>
          <a:ln w="0">
            <a:noFill/>
            <a:prstDash val="solid"/>
          </a:ln>
        </p:spPr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EC575A9A-65A7-4E7C-BAF9-270AAA4A19F9}"/>
              </a:ext>
            </a:extLst>
          </p:cNvPr>
          <p:cNvSpPr>
            <a:spLocks noGrp="1"/>
          </p:cNvSpPr>
          <p:nvPr/>
        </p:nvSpPr>
        <p:spPr>
          <a:xfrm>
            <a:off x="7924800" y="2209800"/>
            <a:ext cx="5524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250" b="1">
                <a:solidFill>
                  <a:srgbClr val="14BAB0"/>
                </a:solidFill>
              </a:defRPr>
            </a:pPr>
            <a:r>
              <a:rPr sz="2250" b="1">
                <a:solidFill>
                  <a:srgbClr val="14BAB0"/>
                </a:solidFill>
              </a:rPr>
              <a:t>03</a:t>
            </a:r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014A7407-554C-41A7-93E5-07E7BB663618}"/>
              </a:ext>
            </a:extLst>
          </p:cNvPr>
          <p:cNvSpPr>
            <a:spLocks noGrp="1"/>
          </p:cNvSpPr>
          <p:nvPr/>
        </p:nvSpPr>
        <p:spPr>
          <a:xfrm>
            <a:off x="8534400" y="2190750"/>
            <a:ext cx="25527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250" b="1">
                <a:solidFill>
                  <a:srgbClr val="000000"/>
                </a:solidFill>
              </a:defRPr>
            </a:pPr>
            <a:r>
              <a:rPr sz="2250" b="1">
                <a:solidFill>
                  <a:srgbClr val="000000"/>
                </a:solidFill>
              </a:rPr>
              <a:t>Temporal graph models</a:t>
            </a:r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A45D59AD-3A95-4C0F-B6AB-77F81FA769AC}"/>
              </a:ext>
            </a:extLst>
          </p:cNvPr>
          <p:cNvSpPr>
            <a:spLocks noGrp="1"/>
          </p:cNvSpPr>
          <p:nvPr/>
        </p:nvSpPr>
        <p:spPr>
          <a:xfrm>
            <a:off x="7924800" y="2857500"/>
            <a:ext cx="3162300" cy="1428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800">
                <a:solidFill>
                  <a:srgbClr val="000000"/>
                </a:solidFill>
              </a:defRPr>
            </a:pPr>
            <a:r>
              <a:rPr sz="1800">
                <a:solidFill>
                  <a:srgbClr val="000000"/>
                </a:solidFill>
              </a:rPr>
              <a:t>Topology and time are often modeled at coarse granularity, limiting tracking of rapidly evolving campaigns.</a:t>
            </a:r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129E2085-63D6-4B92-AC0C-86856EE6D681}"/>
              </a:ext>
            </a:extLst>
          </p:cNvPr>
          <p:cNvSpPr>
            <a:spLocks noGrp="1"/>
          </p:cNvSpPr>
          <p:nvPr/>
        </p:nvSpPr>
        <p:spPr>
          <a:xfrm>
            <a:off x="7924800" y="4476750"/>
            <a:ext cx="31623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800" b="1">
                <a:solidFill>
                  <a:srgbClr val="14BAB0"/>
                </a:solidFill>
              </a:defRPr>
            </a:pPr>
            <a:r>
              <a:rPr sz="1800" b="1">
                <a:solidFill>
                  <a:srgbClr val="14BAB0"/>
                </a:solidFill>
              </a:rPr>
              <a:t>[GNNet'23]</a:t>
            </a:r>
          </a:p>
        </p:txBody>
      </p:sp>
      <p:sp>
        <p:nvSpPr>
          <p:cNvPr id="23" name="矩形: 圆角 22">
            <a:extLst>
              <a:ext uri="{FF2B5EF4-FFF2-40B4-BE49-F238E27FC236}">
                <a16:creationId xmlns:a16="http://schemas.microsoft.com/office/drawing/2014/main" id="{6DE48109-60B9-4606-91D1-103CC5C5B414}"/>
              </a:ext>
            </a:extLst>
          </p:cNvPr>
          <p:cNvSpPr>
            <a:spLocks noGrp="1"/>
          </p:cNvSpPr>
          <p:nvPr/>
        </p:nvSpPr>
        <p:spPr>
          <a:xfrm>
            <a:off x="609600" y="5219700"/>
            <a:ext cx="10820400" cy="876300"/>
          </a:xfrm>
          <a:prstGeom prst="roundRect">
            <a:avLst>
              <a:gd name="adj" fmla="val 17391"/>
            </a:avLst>
          </a:prstGeom>
          <a:solidFill>
            <a:srgbClr val="EAF2FF"/>
          </a:solidFill>
          <a:ln w="0">
            <a:noFill/>
            <a:prstDash val="solid"/>
          </a:ln>
        </p:spPr>
      </p:sp>
      <p:sp>
        <p:nvSpPr>
          <p:cNvPr id="24" name="矩形 23">
            <a:extLst>
              <a:ext uri="{FF2B5EF4-FFF2-40B4-BE49-F238E27FC236}">
                <a16:creationId xmlns:a16="http://schemas.microsoft.com/office/drawing/2014/main" id="{4F24B142-F52C-4723-8242-15A4B4813934}"/>
              </a:ext>
            </a:extLst>
          </p:cNvPr>
          <p:cNvSpPr>
            <a:spLocks noGrp="1"/>
          </p:cNvSpPr>
          <p:nvPr/>
        </p:nvSpPr>
        <p:spPr>
          <a:xfrm>
            <a:off x="876300" y="5381625"/>
            <a:ext cx="200025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250" b="1">
                <a:solidFill>
                  <a:srgbClr val="1F5EFF"/>
                </a:solidFill>
              </a:defRPr>
            </a:pPr>
            <a:r>
              <a:rPr sz="2250" b="1">
                <a:solidFill>
                  <a:srgbClr val="1F5EFF"/>
                </a:solidFill>
              </a:rPr>
              <a:t>Design target</a:t>
            </a:r>
          </a:p>
        </p:txBody>
      </p:sp>
      <p:sp>
        <p:nvSpPr>
          <p:cNvPr id="25" name="矩形 24">
            <a:extLst>
              <a:ext uri="{FF2B5EF4-FFF2-40B4-BE49-F238E27FC236}">
                <a16:creationId xmlns:a16="http://schemas.microsoft.com/office/drawing/2014/main" id="{B36EB843-842C-4E1A-9255-2DC005D81A44}"/>
              </a:ext>
            </a:extLst>
          </p:cNvPr>
          <p:cNvSpPr>
            <a:spLocks noGrp="1"/>
          </p:cNvSpPr>
          <p:nvPr/>
        </p:nvSpPr>
        <p:spPr>
          <a:xfrm>
            <a:off x="3048000" y="5381625"/>
            <a:ext cx="80010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2100" b="1">
                <a:solidFill>
                  <a:srgbClr val="003778"/>
                </a:solidFill>
              </a:defRPr>
            </a:pPr>
            <a:r>
              <a:rPr sz="2100" b="1">
                <a:solidFill>
                  <a:srgbClr val="003778"/>
                </a:solidFill>
              </a:rPr>
              <a:t>Relational  +  Temporal  +  Inductive  +  Self-supervised</a:t>
            </a:r>
          </a:p>
        </p:txBody>
      </p:sp>
    </p:spTree>
    <p:extLst>
      <p:ext uri="{BB962C8B-B14F-4D97-AF65-F5344CB8AC3E}">
        <p14:creationId xmlns:p14="http://schemas.microsoft.com/office/powerpoint/2010/main" val="7348886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矩形 16">
            <a:extLst>
              <a:ext uri="{FF2B5EF4-FFF2-40B4-BE49-F238E27FC236}">
                <a16:creationId xmlns:a16="http://schemas.microsoft.com/office/drawing/2014/main" id="{B0B884F7-8881-425E-8C9C-6A75865E2A6A}"/>
              </a:ext>
            </a:extLst>
          </p:cNvPr>
          <p:cNvSpPr>
            <a:spLocks noGrp="1"/>
          </p:cNvSpPr>
          <p:nvPr/>
        </p:nvSpPr>
        <p:spPr>
          <a:xfrm>
            <a:off x="609600" y="57150"/>
            <a:ext cx="40005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100" b="1">
                <a:solidFill>
                  <a:srgbClr val="1F5EFF"/>
                </a:solidFill>
              </a:defRPr>
            </a:pPr>
            <a:r>
              <a:rPr sz="2100" b="1">
                <a:solidFill>
                  <a:srgbClr val="1F5EFF"/>
                </a:solidFill>
              </a:rPr>
              <a:t>REPRESENTATION</a:t>
            </a: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C5772DD8-22FA-4754-9B0A-FFF93E7A3D86}"/>
              </a:ext>
            </a:extLst>
          </p:cNvPr>
          <p:cNvSpPr>
            <a:spLocks noGrp="1"/>
          </p:cNvSpPr>
          <p:nvPr/>
        </p:nvSpPr>
        <p:spPr>
          <a:xfrm>
            <a:off x="609600" y="428625"/>
            <a:ext cx="10972800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3300" b="1">
                <a:solidFill>
                  <a:srgbClr val="003778"/>
                </a:solidFill>
              </a:defRPr>
            </a:pPr>
            <a:r>
              <a:rPr sz="3300" b="1">
                <a:solidFill>
                  <a:srgbClr val="003778"/>
                </a:solidFill>
              </a:rPr>
              <a:t>Packets become dynamic bipartite graphs</a:t>
            </a: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996F6AFA-BCA1-4CD2-ADE2-0A1592E3B4C3}"/>
              </a:ext>
            </a:extLst>
          </p:cNvPr>
          <p:cNvSpPr>
            <a:spLocks noGrp="1"/>
          </p:cNvSpPr>
          <p:nvPr/>
        </p:nvSpPr>
        <p:spPr>
          <a:xfrm>
            <a:off x="609600" y="1057275"/>
            <a:ext cx="10972800" cy="19050"/>
          </a:xfrm>
          <a:prstGeom prst="rect">
            <a:avLst/>
          </a:prstGeom>
          <a:solidFill>
            <a:srgbClr val="1F5EFF"/>
          </a:solidFill>
          <a:ln w="0">
            <a:noFill/>
            <a:prstDash val="solid"/>
          </a:ln>
        </p:spPr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3C654588-4DBD-4477-BC65-BC036D73DEF1}"/>
              </a:ext>
            </a:extLst>
          </p:cNvPr>
          <p:cNvSpPr>
            <a:spLocks noGrp="1"/>
          </p:cNvSpPr>
          <p:nvPr/>
        </p:nvSpPr>
        <p:spPr>
          <a:xfrm>
            <a:off x="11049000" y="6362700"/>
            <a:ext cx="5334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1800">
                <a:solidFill>
                  <a:srgbClr val="9AA7B8"/>
                </a:solidFill>
              </a:defRPr>
            </a:pPr>
            <a:r>
              <a:rPr sz="1800">
                <a:solidFill>
                  <a:srgbClr val="9AA7B8"/>
                </a:solidFill>
              </a:rPr>
              <a:t>4</a:t>
            </a:r>
          </a:p>
        </p:txBody>
      </p:sp>
      <p:pic>
        <p:nvPicPr>
          <p:cNvPr id="21" name="图片 20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1587343" y="1562100"/>
            <a:ext cx="4464363" cy="3714750"/>
          </a:xfrm>
          <a:prstGeom prst="rect">
            <a:avLst/>
          </a:prstGeom>
        </p:spPr>
      </p:pic>
      <p:sp>
        <p:nvSpPr>
          <p:cNvPr id="6" name="椭圆 5">
            <a:extLst>
              <a:ext uri="{FF2B5EF4-FFF2-40B4-BE49-F238E27FC236}">
                <a16:creationId xmlns:a16="http://schemas.microsoft.com/office/drawing/2014/main" id="{094B4FD8-40B5-4364-90D0-411AF95198BD}"/>
              </a:ext>
            </a:extLst>
          </p:cNvPr>
          <p:cNvSpPr>
            <a:spLocks noGrp="1"/>
          </p:cNvSpPr>
          <p:nvPr/>
        </p:nvSpPr>
        <p:spPr>
          <a:xfrm>
            <a:off x="7524750" y="1685925"/>
            <a:ext cx="361950" cy="361950"/>
          </a:xfrm>
          <a:prstGeom prst="ellipse">
            <a:avLst/>
          </a:prstGeom>
          <a:solidFill>
            <a:srgbClr val="1F5EFF"/>
          </a:solidFill>
          <a:ln w="0">
            <a:noFill/>
            <a:prstDash val="solid"/>
          </a:ln>
        </p:spPr>
        <p:txBody>
          <a:bodyPr anchor="ctr"/>
          <a:lstStyle/>
          <a:p>
            <a:pPr algn="ctr">
              <a:defRPr sz="1800" b="1">
                <a:solidFill>
                  <a:srgbClr val="FFFFFF"/>
                </a:solidFill>
              </a:defRPr>
            </a:pPr>
            <a:r>
              <a:rPr sz="18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2CCF72BB-5FD6-47EB-8BB4-6268A0175B79}"/>
              </a:ext>
            </a:extLst>
          </p:cNvPr>
          <p:cNvSpPr>
            <a:spLocks noGrp="1"/>
          </p:cNvSpPr>
          <p:nvPr/>
        </p:nvSpPr>
        <p:spPr>
          <a:xfrm>
            <a:off x="8039100" y="1666875"/>
            <a:ext cx="32956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100" b="1">
                <a:solidFill>
                  <a:srgbClr val="000000"/>
                </a:solidFill>
              </a:defRPr>
            </a:pPr>
            <a:r>
              <a:rPr sz="2100" b="1">
                <a:solidFill>
                  <a:srgbClr val="000000"/>
                </a:solidFill>
              </a:rPr>
              <a:t>External senders</a:t>
            </a: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0911A71C-2EB7-4645-AFF5-DF1979EDAD58}"/>
              </a:ext>
            </a:extLst>
          </p:cNvPr>
          <p:cNvSpPr>
            <a:spLocks noGrp="1"/>
          </p:cNvSpPr>
          <p:nvPr/>
        </p:nvSpPr>
        <p:spPr>
          <a:xfrm>
            <a:off x="8039100" y="2085975"/>
            <a:ext cx="3295650" cy="5810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800">
                <a:solidFill>
                  <a:srgbClr val="000000"/>
                </a:solidFill>
              </a:defRPr>
            </a:pPr>
            <a:r>
              <a:rPr sz="1800">
                <a:solidFill>
                  <a:srgbClr val="000000"/>
                </a:solidFill>
              </a:rPr>
              <a:t>One node for each source IP observed in a six-hour window.</a:t>
            </a:r>
          </a:p>
        </p:txBody>
      </p:sp>
      <p:sp>
        <p:nvSpPr>
          <p:cNvPr id="9" name="椭圆 8">
            <a:extLst>
              <a:ext uri="{FF2B5EF4-FFF2-40B4-BE49-F238E27FC236}">
                <a16:creationId xmlns:a16="http://schemas.microsoft.com/office/drawing/2014/main" id="{C29CEBDA-2979-4F6A-B2CE-7BC27A7512BF}"/>
              </a:ext>
            </a:extLst>
          </p:cNvPr>
          <p:cNvSpPr>
            <a:spLocks noGrp="1"/>
          </p:cNvSpPr>
          <p:nvPr/>
        </p:nvSpPr>
        <p:spPr>
          <a:xfrm>
            <a:off x="7524750" y="2924175"/>
            <a:ext cx="361950" cy="361950"/>
          </a:xfrm>
          <a:prstGeom prst="ellipse">
            <a:avLst/>
          </a:prstGeom>
          <a:solidFill>
            <a:srgbClr val="14BAB0"/>
          </a:solidFill>
          <a:ln w="0">
            <a:noFill/>
            <a:prstDash val="solid"/>
          </a:ln>
        </p:spPr>
        <p:txBody>
          <a:bodyPr anchor="ctr"/>
          <a:lstStyle/>
          <a:p>
            <a:pPr algn="ctr">
              <a:defRPr sz="1800" b="1">
                <a:solidFill>
                  <a:srgbClr val="FFFFFF"/>
                </a:solidFill>
              </a:defRPr>
            </a:pPr>
            <a:r>
              <a:rPr sz="18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36018B50-5190-4EB0-AE56-55D19BF6F85D}"/>
              </a:ext>
            </a:extLst>
          </p:cNvPr>
          <p:cNvSpPr>
            <a:spLocks noGrp="1"/>
          </p:cNvSpPr>
          <p:nvPr/>
        </p:nvSpPr>
        <p:spPr>
          <a:xfrm>
            <a:off x="8039100" y="2905125"/>
            <a:ext cx="32956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100" b="1">
                <a:solidFill>
                  <a:srgbClr val="000000"/>
                </a:solidFill>
              </a:defRPr>
            </a:pPr>
            <a:r>
              <a:rPr sz="2100" b="1">
                <a:solidFill>
                  <a:srgbClr val="000000"/>
                </a:solidFill>
              </a:rPr>
              <a:t>Internal destinations</a:t>
            </a: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678EF1A1-7B02-4307-AFE0-63021870EC38}"/>
              </a:ext>
            </a:extLst>
          </p:cNvPr>
          <p:cNvSpPr>
            <a:spLocks noGrp="1"/>
          </p:cNvSpPr>
          <p:nvPr/>
        </p:nvSpPr>
        <p:spPr>
          <a:xfrm>
            <a:off x="8039100" y="3324225"/>
            <a:ext cx="3295650" cy="5810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800">
                <a:solidFill>
                  <a:srgbClr val="000000"/>
                </a:solidFill>
              </a:defRPr>
            </a:pPr>
            <a:r>
              <a:rPr sz="1800">
                <a:solidFill>
                  <a:srgbClr val="000000"/>
                </a:solidFill>
              </a:rPr>
              <a:t>Protocol + port + subnet define destination-service nodes.</a:t>
            </a:r>
          </a:p>
        </p:txBody>
      </p:sp>
      <p:sp>
        <p:nvSpPr>
          <p:cNvPr id="12" name="椭圆 11">
            <a:extLst>
              <a:ext uri="{FF2B5EF4-FFF2-40B4-BE49-F238E27FC236}">
                <a16:creationId xmlns:a16="http://schemas.microsoft.com/office/drawing/2014/main" id="{496B0BE8-C78E-4F54-8BB3-29255A5A3DF7}"/>
              </a:ext>
            </a:extLst>
          </p:cNvPr>
          <p:cNvSpPr>
            <a:spLocks noGrp="1"/>
          </p:cNvSpPr>
          <p:nvPr/>
        </p:nvSpPr>
        <p:spPr>
          <a:xfrm>
            <a:off x="7524750" y="4162425"/>
            <a:ext cx="361950" cy="361950"/>
          </a:xfrm>
          <a:prstGeom prst="ellipse">
            <a:avLst/>
          </a:prstGeom>
          <a:solidFill>
            <a:srgbClr val="D00746"/>
          </a:solidFill>
          <a:ln w="0">
            <a:noFill/>
            <a:prstDash val="solid"/>
          </a:ln>
        </p:spPr>
        <p:txBody>
          <a:bodyPr anchor="ctr"/>
          <a:lstStyle/>
          <a:p>
            <a:pPr algn="ctr">
              <a:defRPr sz="1800" b="1">
                <a:solidFill>
                  <a:srgbClr val="FFFFFF"/>
                </a:solidFill>
              </a:defRPr>
            </a:pPr>
            <a:r>
              <a:rPr sz="18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DD59B494-BDFE-420A-A5E1-BC8A304BFD62}"/>
              </a:ext>
            </a:extLst>
          </p:cNvPr>
          <p:cNvSpPr>
            <a:spLocks noGrp="1"/>
          </p:cNvSpPr>
          <p:nvPr/>
        </p:nvSpPr>
        <p:spPr>
          <a:xfrm>
            <a:off x="8039100" y="4143375"/>
            <a:ext cx="32956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100" b="1">
                <a:solidFill>
                  <a:srgbClr val="000000"/>
                </a:solidFill>
              </a:defRPr>
            </a:pPr>
            <a:r>
              <a:rPr sz="2100" b="1" dirty="0">
                <a:solidFill>
                  <a:srgbClr val="000000"/>
                </a:solidFill>
              </a:rPr>
              <a:t>Attributed </a:t>
            </a:r>
            <a:r>
              <a:rPr lang="en-US" sz="2100" b="1" dirty="0">
                <a:solidFill>
                  <a:srgbClr val="000000"/>
                </a:solidFill>
              </a:rPr>
              <a:t>nodes</a:t>
            </a:r>
            <a:endParaRPr sz="2100" b="1" dirty="0">
              <a:solidFill>
                <a:srgbClr val="000000"/>
              </a:solidFill>
            </a:endParaRP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1A2569F8-6575-48C9-AD5B-0EAF41B41EAC}"/>
              </a:ext>
            </a:extLst>
          </p:cNvPr>
          <p:cNvSpPr>
            <a:spLocks noGrp="1"/>
          </p:cNvSpPr>
          <p:nvPr/>
        </p:nvSpPr>
        <p:spPr>
          <a:xfrm>
            <a:off x="8039100" y="4562475"/>
            <a:ext cx="3295650" cy="5810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800">
                <a:solidFill>
                  <a:srgbClr val="000000"/>
                </a:solidFill>
              </a:defRPr>
            </a:pPr>
            <a:r>
              <a:rPr lang="en-US" sz="1800" dirty="0">
                <a:solidFill>
                  <a:srgbClr val="000000"/>
                </a:solidFill>
              </a:rPr>
              <a:t>Traffic </a:t>
            </a:r>
            <a:r>
              <a:rPr sz="1800" dirty="0">
                <a:solidFill>
                  <a:srgbClr val="000000"/>
                </a:solidFill>
              </a:rPr>
              <a:t>statistics summarize every sender–destination interaction.</a:t>
            </a:r>
          </a:p>
        </p:txBody>
      </p:sp>
    </p:spTree>
    <p:extLst>
      <p:ext uri="{BB962C8B-B14F-4D97-AF65-F5344CB8AC3E}">
        <p14:creationId xmlns:p14="http://schemas.microsoft.com/office/powerpoint/2010/main" val="15121992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矩形 14">
            <a:extLst>
              <a:ext uri="{FF2B5EF4-FFF2-40B4-BE49-F238E27FC236}">
                <a16:creationId xmlns:a16="http://schemas.microsoft.com/office/drawing/2014/main" id="{16168F3D-A9D5-4637-8561-D271BB89A166}"/>
              </a:ext>
            </a:extLst>
          </p:cNvPr>
          <p:cNvSpPr>
            <a:spLocks noGrp="1"/>
          </p:cNvSpPr>
          <p:nvPr/>
        </p:nvSpPr>
        <p:spPr>
          <a:xfrm>
            <a:off x="609600" y="57150"/>
            <a:ext cx="40005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100" b="1">
                <a:solidFill>
                  <a:srgbClr val="1F5EFF"/>
                </a:solidFill>
              </a:defRPr>
            </a:pPr>
            <a:r>
              <a:rPr sz="2100" b="1">
                <a:solidFill>
                  <a:srgbClr val="1F5EFF"/>
                </a:solidFill>
              </a:rPr>
              <a:t>METHOD</a:t>
            </a: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C6CD07BF-248C-439E-A800-48EEEA974F9D}"/>
              </a:ext>
            </a:extLst>
          </p:cNvPr>
          <p:cNvSpPr>
            <a:spLocks noGrp="1"/>
          </p:cNvSpPr>
          <p:nvPr/>
        </p:nvSpPr>
        <p:spPr>
          <a:xfrm>
            <a:off x="609600" y="428625"/>
            <a:ext cx="10972800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3150" b="1">
                <a:solidFill>
                  <a:srgbClr val="003778"/>
                </a:solidFill>
              </a:defRPr>
            </a:pPr>
            <a:r>
              <a:rPr lang="en-US" sz="2800" b="1" dirty="0">
                <a:solidFill>
                  <a:srgbClr val="003778"/>
                </a:solidFill>
              </a:rPr>
              <a:t>EAGLE encodes structure, updates over time, and trains self-supervised</a:t>
            </a:r>
            <a:endParaRPr sz="2800" b="1" dirty="0">
              <a:solidFill>
                <a:srgbClr val="003778"/>
              </a:solidFill>
            </a:endParaRP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EA605FCC-AAD2-4774-890A-37CFCF6BCA66}"/>
              </a:ext>
            </a:extLst>
          </p:cNvPr>
          <p:cNvSpPr>
            <a:spLocks noGrp="1"/>
          </p:cNvSpPr>
          <p:nvPr/>
        </p:nvSpPr>
        <p:spPr>
          <a:xfrm>
            <a:off x="609600" y="1057275"/>
            <a:ext cx="10972800" cy="19050"/>
          </a:xfrm>
          <a:prstGeom prst="rect">
            <a:avLst/>
          </a:prstGeom>
          <a:solidFill>
            <a:srgbClr val="1F5EFF"/>
          </a:solidFill>
          <a:ln w="0">
            <a:noFill/>
            <a:prstDash val="solid"/>
          </a:ln>
        </p:spPr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337D2AE5-0687-4898-B1EE-FCDDB4F22005}"/>
              </a:ext>
            </a:extLst>
          </p:cNvPr>
          <p:cNvSpPr>
            <a:spLocks noGrp="1"/>
          </p:cNvSpPr>
          <p:nvPr/>
        </p:nvSpPr>
        <p:spPr>
          <a:xfrm>
            <a:off x="11049000" y="6362700"/>
            <a:ext cx="5334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1800">
                <a:solidFill>
                  <a:srgbClr val="9AA7B8"/>
                </a:solidFill>
              </a:defRPr>
            </a:pPr>
            <a:r>
              <a:rPr sz="1800">
                <a:solidFill>
                  <a:srgbClr val="9AA7B8"/>
                </a:solidFill>
              </a:rPr>
              <a:t>5</a:t>
            </a:r>
          </a:p>
        </p:txBody>
      </p:sp>
      <p:pic>
        <p:nvPicPr>
          <p:cNvPr id="19" name="图片 18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666750" y="1477749"/>
            <a:ext cx="10858500" cy="3359576"/>
          </a:xfrm>
          <a:prstGeom prst="rect">
            <a:avLst/>
          </a:prstGeom>
        </p:spPr>
      </p:pic>
      <p:sp>
        <p:nvSpPr>
          <p:cNvPr id="6" name="矩形: 圆角 5">
            <a:extLst>
              <a:ext uri="{FF2B5EF4-FFF2-40B4-BE49-F238E27FC236}">
                <a16:creationId xmlns:a16="http://schemas.microsoft.com/office/drawing/2014/main" id="{80EE1746-A3AA-4886-B791-6814DFD7513D}"/>
              </a:ext>
            </a:extLst>
          </p:cNvPr>
          <p:cNvSpPr>
            <a:spLocks noGrp="1"/>
          </p:cNvSpPr>
          <p:nvPr/>
        </p:nvSpPr>
        <p:spPr>
          <a:xfrm>
            <a:off x="800100" y="5048250"/>
            <a:ext cx="3143250" cy="1000125"/>
          </a:xfrm>
          <a:prstGeom prst="roundRect">
            <a:avLst>
              <a:gd name="adj" fmla="val 13333"/>
            </a:avLst>
          </a:prstGeom>
          <a:solidFill>
            <a:srgbClr val="EAF2FF"/>
          </a:solidFill>
          <a:ln w="0">
            <a:noFill/>
            <a:prstDash val="solid"/>
          </a:ln>
        </p:spPr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50499690-0890-466C-B665-0C5A39532B78}"/>
              </a:ext>
            </a:extLst>
          </p:cNvPr>
          <p:cNvSpPr>
            <a:spLocks noGrp="1"/>
          </p:cNvSpPr>
          <p:nvPr/>
        </p:nvSpPr>
        <p:spPr>
          <a:xfrm>
            <a:off x="990600" y="5124450"/>
            <a:ext cx="27622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100" b="1">
                <a:solidFill>
                  <a:srgbClr val="1F5EFF"/>
                </a:solidFill>
              </a:defRPr>
            </a:pPr>
            <a:r>
              <a:rPr sz="2100" b="1">
                <a:solidFill>
                  <a:srgbClr val="1F5EFF"/>
                </a:solidFill>
              </a:rPr>
              <a:t>1  GraphSAGE</a:t>
            </a: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79854637-0F15-4313-B22F-B3E8AAD343A6}"/>
              </a:ext>
            </a:extLst>
          </p:cNvPr>
          <p:cNvSpPr>
            <a:spLocks noGrp="1"/>
          </p:cNvSpPr>
          <p:nvPr/>
        </p:nvSpPr>
        <p:spPr>
          <a:xfrm>
            <a:off x="990600" y="5476875"/>
            <a:ext cx="2762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800">
                <a:solidFill>
                  <a:srgbClr val="000000"/>
                </a:solidFill>
              </a:defRPr>
            </a:pPr>
            <a:r>
              <a:rPr sz="1800">
                <a:solidFill>
                  <a:srgbClr val="000000"/>
                </a:solidFill>
              </a:rPr>
              <a:t>Aggregates two-hop neighborhood evidence.</a:t>
            </a:r>
          </a:p>
        </p:txBody>
      </p:sp>
      <p:sp>
        <p:nvSpPr>
          <p:cNvPr id="9" name="矩形: 圆角 8">
            <a:extLst>
              <a:ext uri="{FF2B5EF4-FFF2-40B4-BE49-F238E27FC236}">
                <a16:creationId xmlns:a16="http://schemas.microsoft.com/office/drawing/2014/main" id="{AF83CCAD-D9C6-45AB-B3FA-2ECE47051D18}"/>
              </a:ext>
            </a:extLst>
          </p:cNvPr>
          <p:cNvSpPr>
            <a:spLocks noGrp="1"/>
          </p:cNvSpPr>
          <p:nvPr/>
        </p:nvSpPr>
        <p:spPr>
          <a:xfrm>
            <a:off x="4257675" y="5048250"/>
            <a:ext cx="3143250" cy="1000125"/>
          </a:xfrm>
          <a:prstGeom prst="roundRect">
            <a:avLst>
              <a:gd name="adj" fmla="val 13333"/>
            </a:avLst>
          </a:prstGeom>
          <a:solidFill>
            <a:srgbClr val="E6FAFC"/>
          </a:solidFill>
          <a:ln w="0">
            <a:noFill/>
            <a:prstDash val="solid"/>
          </a:ln>
        </p:spPr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2BBD53A9-FC80-40A2-BB2B-15334FEAB1A7}"/>
              </a:ext>
            </a:extLst>
          </p:cNvPr>
          <p:cNvSpPr>
            <a:spLocks noGrp="1"/>
          </p:cNvSpPr>
          <p:nvPr/>
        </p:nvSpPr>
        <p:spPr>
          <a:xfrm>
            <a:off x="4448175" y="5124450"/>
            <a:ext cx="27622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100" b="1">
                <a:solidFill>
                  <a:srgbClr val="14BAB0"/>
                </a:solidFill>
              </a:defRPr>
            </a:pPr>
            <a:r>
              <a:rPr sz="2100" b="1">
                <a:solidFill>
                  <a:srgbClr val="14BAB0"/>
                </a:solidFill>
              </a:rPr>
              <a:t>2  GRU</a:t>
            </a: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5401D7D1-6A75-4507-B824-8DAE67DB96C1}"/>
              </a:ext>
            </a:extLst>
          </p:cNvPr>
          <p:cNvSpPr>
            <a:spLocks noGrp="1"/>
          </p:cNvSpPr>
          <p:nvPr/>
        </p:nvSpPr>
        <p:spPr>
          <a:xfrm>
            <a:off x="4448175" y="5476875"/>
            <a:ext cx="2762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800">
                <a:solidFill>
                  <a:srgbClr val="000000"/>
                </a:solidFill>
              </a:defRPr>
            </a:pPr>
            <a:r>
              <a:rPr sz="1800">
                <a:solidFill>
                  <a:srgbClr val="000000"/>
                </a:solidFill>
              </a:rPr>
              <a:t>Carries campaign history across snapshots.</a:t>
            </a:r>
          </a:p>
        </p:txBody>
      </p:sp>
      <p:sp>
        <p:nvSpPr>
          <p:cNvPr id="12" name="矩形: 圆角 11">
            <a:extLst>
              <a:ext uri="{FF2B5EF4-FFF2-40B4-BE49-F238E27FC236}">
                <a16:creationId xmlns:a16="http://schemas.microsoft.com/office/drawing/2014/main" id="{A444AC40-BCE9-468D-98F1-2078F43B5454}"/>
              </a:ext>
            </a:extLst>
          </p:cNvPr>
          <p:cNvSpPr>
            <a:spLocks noGrp="1"/>
          </p:cNvSpPr>
          <p:nvPr/>
        </p:nvSpPr>
        <p:spPr>
          <a:xfrm>
            <a:off x="7715250" y="5048250"/>
            <a:ext cx="3143250" cy="1000125"/>
          </a:xfrm>
          <a:prstGeom prst="roundRect">
            <a:avLst>
              <a:gd name="adj" fmla="val 13333"/>
            </a:avLst>
          </a:prstGeom>
          <a:solidFill>
            <a:srgbClr val="FFF0F1"/>
          </a:solidFill>
          <a:ln w="0">
            <a:noFill/>
            <a:prstDash val="solid"/>
          </a:ln>
        </p:spPr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D4AC4E23-9BBB-4730-9349-42052DFD8517}"/>
              </a:ext>
            </a:extLst>
          </p:cNvPr>
          <p:cNvSpPr>
            <a:spLocks noGrp="1"/>
          </p:cNvSpPr>
          <p:nvPr/>
        </p:nvSpPr>
        <p:spPr>
          <a:xfrm>
            <a:off x="7905750" y="5124450"/>
            <a:ext cx="27622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100" b="1">
                <a:solidFill>
                  <a:srgbClr val="D00746"/>
                </a:solidFill>
              </a:defRPr>
            </a:pPr>
            <a:r>
              <a:rPr sz="2100" b="1">
                <a:solidFill>
                  <a:srgbClr val="D00746"/>
                </a:solidFill>
              </a:rPr>
              <a:t>3  Self-supervision</a:t>
            </a: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F050EAEA-FF9D-4A1E-880A-330E4CA78253}"/>
              </a:ext>
            </a:extLst>
          </p:cNvPr>
          <p:cNvSpPr>
            <a:spLocks noGrp="1"/>
          </p:cNvSpPr>
          <p:nvPr/>
        </p:nvSpPr>
        <p:spPr>
          <a:xfrm>
            <a:off x="7905750" y="5476875"/>
            <a:ext cx="2762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800">
                <a:solidFill>
                  <a:srgbClr val="000000"/>
                </a:solidFill>
              </a:defRPr>
            </a:pPr>
            <a:r>
              <a:rPr sz="1800">
                <a:solidFill>
                  <a:srgbClr val="000000"/>
                </a:solidFill>
              </a:rPr>
              <a:t>Reconstructs attributes and structure—no dense labels.</a:t>
            </a:r>
          </a:p>
        </p:txBody>
      </p:sp>
    </p:spTree>
    <p:extLst>
      <p:ext uri="{BB962C8B-B14F-4D97-AF65-F5344CB8AC3E}">
        <p14:creationId xmlns:p14="http://schemas.microsoft.com/office/powerpoint/2010/main" val="9886498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矩形 17">
            <a:extLst>
              <a:ext uri="{FF2B5EF4-FFF2-40B4-BE49-F238E27FC236}">
                <a16:creationId xmlns:a16="http://schemas.microsoft.com/office/drawing/2014/main" id="{72A1C90F-0322-42F6-9675-DD4AE8FEBE0D}"/>
              </a:ext>
            </a:extLst>
          </p:cNvPr>
          <p:cNvSpPr>
            <a:spLocks noGrp="1"/>
          </p:cNvSpPr>
          <p:nvPr/>
        </p:nvSpPr>
        <p:spPr>
          <a:xfrm>
            <a:off x="609600" y="57150"/>
            <a:ext cx="40005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100" b="1">
                <a:solidFill>
                  <a:srgbClr val="1F5EFF"/>
                </a:solidFill>
              </a:defRPr>
            </a:pPr>
            <a:r>
              <a:rPr sz="2100" b="1">
                <a:solidFill>
                  <a:srgbClr val="1F5EFF"/>
                </a:solidFill>
              </a:rPr>
              <a:t>UNIFIED FRAMEWORK</a:t>
            </a: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ED075E55-1210-4CAC-A58C-DBF9F9183EEE}"/>
              </a:ext>
            </a:extLst>
          </p:cNvPr>
          <p:cNvSpPr>
            <a:spLocks noGrp="1"/>
          </p:cNvSpPr>
          <p:nvPr/>
        </p:nvSpPr>
        <p:spPr>
          <a:xfrm>
            <a:off x="609600" y="428625"/>
            <a:ext cx="10972800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3300" b="1">
                <a:solidFill>
                  <a:srgbClr val="003778"/>
                </a:solidFill>
              </a:defRPr>
            </a:pPr>
            <a:r>
              <a:rPr sz="3300" b="1" dirty="0">
                <a:solidFill>
                  <a:srgbClr val="003778"/>
                </a:solidFill>
              </a:rPr>
              <a:t>One embedding supports </a:t>
            </a:r>
            <a:r>
              <a:rPr lang="en-US" sz="3300" b="1" dirty="0">
                <a:solidFill>
                  <a:srgbClr val="003778"/>
                </a:solidFill>
              </a:rPr>
              <a:t>various downstream</a:t>
            </a:r>
            <a:r>
              <a:rPr sz="3300" b="1" dirty="0">
                <a:solidFill>
                  <a:srgbClr val="003778"/>
                </a:solidFill>
              </a:rPr>
              <a:t> analyses</a:t>
            </a: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220B6AB5-764B-4555-A2AA-5F3A5CC8F25A}"/>
              </a:ext>
            </a:extLst>
          </p:cNvPr>
          <p:cNvSpPr>
            <a:spLocks noGrp="1"/>
          </p:cNvSpPr>
          <p:nvPr/>
        </p:nvSpPr>
        <p:spPr>
          <a:xfrm>
            <a:off x="609600" y="1057275"/>
            <a:ext cx="10972800" cy="19050"/>
          </a:xfrm>
          <a:prstGeom prst="rect">
            <a:avLst/>
          </a:prstGeom>
          <a:solidFill>
            <a:srgbClr val="1F5EFF"/>
          </a:solidFill>
          <a:ln w="0">
            <a:noFill/>
            <a:prstDash val="solid"/>
          </a:ln>
        </p:spPr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1963E04B-4ADC-4C2A-8096-B9F19E12DA70}"/>
              </a:ext>
            </a:extLst>
          </p:cNvPr>
          <p:cNvSpPr>
            <a:spLocks noGrp="1"/>
          </p:cNvSpPr>
          <p:nvPr/>
        </p:nvSpPr>
        <p:spPr>
          <a:xfrm>
            <a:off x="11049000" y="6362700"/>
            <a:ext cx="5334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1800">
                <a:solidFill>
                  <a:srgbClr val="9AA7B8"/>
                </a:solidFill>
              </a:defRPr>
            </a:pPr>
            <a:r>
              <a:rPr sz="1800">
                <a:solidFill>
                  <a:srgbClr val="9AA7B8"/>
                </a:solidFill>
              </a:rPr>
              <a:t>6</a:t>
            </a:r>
          </a:p>
        </p:txBody>
      </p:sp>
      <p:pic>
        <p:nvPicPr>
          <p:cNvPr id="22" name="图片 21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609600" y="2001020"/>
            <a:ext cx="7239000" cy="3303635"/>
          </a:xfrm>
          <a:prstGeom prst="rect">
            <a:avLst/>
          </a:prstGeom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F95703F2-2797-46CB-9667-7E1B54C93FDB}"/>
              </a:ext>
            </a:extLst>
          </p:cNvPr>
          <p:cNvSpPr>
            <a:spLocks noGrp="1"/>
          </p:cNvSpPr>
          <p:nvPr/>
        </p:nvSpPr>
        <p:spPr>
          <a:xfrm>
            <a:off x="8191500" y="1571625"/>
            <a:ext cx="3238500" cy="1066800"/>
          </a:xfrm>
          <a:prstGeom prst="rect">
            <a:avLst/>
          </a:prstGeom>
          <a:solidFill>
            <a:srgbClr val="FFFFFF"/>
          </a:solidFill>
          <a:ln w="9525">
            <a:solidFill>
              <a:srgbClr val="D00746"/>
            </a:solidFill>
            <a:prstDash val="solid"/>
          </a:ln>
        </p:spPr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897D6E52-D1F3-4738-A341-5948D3839756}"/>
              </a:ext>
            </a:extLst>
          </p:cNvPr>
          <p:cNvSpPr>
            <a:spLocks noGrp="1"/>
          </p:cNvSpPr>
          <p:nvPr/>
        </p:nvSpPr>
        <p:spPr>
          <a:xfrm>
            <a:off x="8191500" y="1571625"/>
            <a:ext cx="76200" cy="1066800"/>
          </a:xfrm>
          <a:prstGeom prst="rect">
            <a:avLst/>
          </a:prstGeom>
          <a:solidFill>
            <a:srgbClr val="D00746"/>
          </a:solidFill>
          <a:ln w="0">
            <a:noFill/>
            <a:prstDash val="solid"/>
          </a:ln>
        </p:spPr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4AB12FFD-0EAF-4FD7-A0A8-070CCD70E89F}"/>
              </a:ext>
            </a:extLst>
          </p:cNvPr>
          <p:cNvSpPr>
            <a:spLocks noGrp="1"/>
          </p:cNvSpPr>
          <p:nvPr/>
        </p:nvSpPr>
        <p:spPr>
          <a:xfrm>
            <a:off x="8477250" y="1657350"/>
            <a:ext cx="2714625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100" b="1">
                <a:solidFill>
                  <a:srgbClr val="D00746"/>
                </a:solidFill>
              </a:defRPr>
            </a:pPr>
            <a:r>
              <a:rPr sz="2100" b="1">
                <a:solidFill>
                  <a:srgbClr val="D00746"/>
                </a:solidFill>
              </a:rPr>
              <a:t>Anomaly detection</a:t>
            </a: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C99FB257-01B4-4A9C-AB95-6F246330AD78}"/>
              </a:ext>
            </a:extLst>
          </p:cNvPr>
          <p:cNvSpPr>
            <a:spLocks noGrp="1"/>
          </p:cNvSpPr>
          <p:nvPr/>
        </p:nvSpPr>
        <p:spPr>
          <a:xfrm>
            <a:off x="8477250" y="2038350"/>
            <a:ext cx="2714625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800">
                <a:solidFill>
                  <a:srgbClr val="000000"/>
                </a:solidFill>
              </a:defRPr>
            </a:pPr>
            <a:r>
              <a:rPr sz="1800">
                <a:solidFill>
                  <a:srgbClr val="000000"/>
                </a:solidFill>
              </a:rPr>
              <a:t>Detect newly emerging sender behavior</a:t>
            </a: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799D84AB-B460-46DC-B6A3-CEA6C09FCA4B}"/>
              </a:ext>
            </a:extLst>
          </p:cNvPr>
          <p:cNvSpPr>
            <a:spLocks noGrp="1"/>
          </p:cNvSpPr>
          <p:nvPr/>
        </p:nvSpPr>
        <p:spPr>
          <a:xfrm>
            <a:off x="8191500" y="2952750"/>
            <a:ext cx="3238500" cy="1066800"/>
          </a:xfrm>
          <a:prstGeom prst="rect">
            <a:avLst/>
          </a:prstGeom>
          <a:solidFill>
            <a:srgbClr val="FFFFFF"/>
          </a:solidFill>
          <a:ln w="9525">
            <a:solidFill>
              <a:srgbClr val="1F5EFF"/>
            </a:solidFill>
            <a:prstDash val="solid"/>
          </a:ln>
        </p:spPr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5C3799D5-A642-48FB-9C0D-6610404CACFF}"/>
              </a:ext>
            </a:extLst>
          </p:cNvPr>
          <p:cNvSpPr>
            <a:spLocks noGrp="1"/>
          </p:cNvSpPr>
          <p:nvPr/>
        </p:nvSpPr>
        <p:spPr>
          <a:xfrm>
            <a:off x="8191500" y="2952750"/>
            <a:ext cx="76200" cy="1066800"/>
          </a:xfrm>
          <a:prstGeom prst="rect">
            <a:avLst/>
          </a:prstGeom>
          <a:solidFill>
            <a:srgbClr val="1F5EFF"/>
          </a:solidFill>
          <a:ln w="0">
            <a:noFill/>
            <a:prstDash val="solid"/>
          </a:ln>
        </p:spPr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16A9A5A8-EB4C-4AED-814C-46107B2CE4E5}"/>
              </a:ext>
            </a:extLst>
          </p:cNvPr>
          <p:cNvSpPr>
            <a:spLocks noGrp="1"/>
          </p:cNvSpPr>
          <p:nvPr/>
        </p:nvSpPr>
        <p:spPr>
          <a:xfrm>
            <a:off x="8477250" y="3038475"/>
            <a:ext cx="2714625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100" b="1">
                <a:solidFill>
                  <a:srgbClr val="1F5EFF"/>
                </a:solidFill>
              </a:defRPr>
            </a:pPr>
            <a:r>
              <a:rPr sz="2100" b="1">
                <a:solidFill>
                  <a:srgbClr val="1F5EFF"/>
                </a:solidFill>
              </a:rPr>
              <a:t>Classification</a:t>
            </a: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6A937281-EB51-45A5-986F-547CC0FD17C9}"/>
              </a:ext>
            </a:extLst>
          </p:cNvPr>
          <p:cNvSpPr>
            <a:spLocks noGrp="1"/>
          </p:cNvSpPr>
          <p:nvPr/>
        </p:nvSpPr>
        <p:spPr>
          <a:xfrm>
            <a:off x="8477250" y="3419475"/>
            <a:ext cx="2714625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800">
                <a:solidFill>
                  <a:srgbClr val="000000"/>
                </a:solidFill>
              </a:defRPr>
            </a:pPr>
            <a:r>
              <a:rPr sz="1800" dirty="0">
                <a:solidFill>
                  <a:srgbClr val="000000"/>
                </a:solidFill>
              </a:rPr>
              <a:t>Recognize known scanner families</a:t>
            </a: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258AA40E-B528-46FA-A004-2E5DA2DC680C}"/>
              </a:ext>
            </a:extLst>
          </p:cNvPr>
          <p:cNvSpPr>
            <a:spLocks noGrp="1"/>
          </p:cNvSpPr>
          <p:nvPr/>
        </p:nvSpPr>
        <p:spPr>
          <a:xfrm>
            <a:off x="8191500" y="4333875"/>
            <a:ext cx="3238500" cy="1066800"/>
          </a:xfrm>
          <a:prstGeom prst="rect">
            <a:avLst/>
          </a:prstGeom>
          <a:solidFill>
            <a:srgbClr val="FFFFFF"/>
          </a:solidFill>
          <a:ln w="9525">
            <a:solidFill>
              <a:srgbClr val="14BAB0"/>
            </a:solidFill>
            <a:prstDash val="solid"/>
          </a:ln>
        </p:spPr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BCBDCE8F-3DB7-4B3D-BCBA-9585F2C98830}"/>
              </a:ext>
            </a:extLst>
          </p:cNvPr>
          <p:cNvSpPr>
            <a:spLocks noGrp="1"/>
          </p:cNvSpPr>
          <p:nvPr/>
        </p:nvSpPr>
        <p:spPr>
          <a:xfrm>
            <a:off x="8191500" y="4333875"/>
            <a:ext cx="76200" cy="1066800"/>
          </a:xfrm>
          <a:prstGeom prst="rect">
            <a:avLst/>
          </a:prstGeom>
          <a:solidFill>
            <a:srgbClr val="14BAB0"/>
          </a:solidFill>
          <a:ln w="0">
            <a:noFill/>
            <a:prstDash val="solid"/>
          </a:ln>
        </p:spPr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FB85F318-9107-48FE-9473-425340FAF360}"/>
              </a:ext>
            </a:extLst>
          </p:cNvPr>
          <p:cNvSpPr>
            <a:spLocks noGrp="1"/>
          </p:cNvSpPr>
          <p:nvPr/>
        </p:nvSpPr>
        <p:spPr>
          <a:xfrm>
            <a:off x="8477250" y="4419600"/>
            <a:ext cx="2714625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100" b="1">
                <a:solidFill>
                  <a:srgbClr val="14BAB0"/>
                </a:solidFill>
              </a:defRPr>
            </a:pPr>
            <a:r>
              <a:rPr sz="2100" b="1">
                <a:solidFill>
                  <a:srgbClr val="14BAB0"/>
                </a:solidFill>
              </a:rPr>
              <a:t>Clustering</a:t>
            </a: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E42423CC-80B9-46BB-8BBC-A47A1C91A523}"/>
              </a:ext>
            </a:extLst>
          </p:cNvPr>
          <p:cNvSpPr>
            <a:spLocks noGrp="1"/>
          </p:cNvSpPr>
          <p:nvPr/>
        </p:nvSpPr>
        <p:spPr>
          <a:xfrm>
            <a:off x="8477250" y="4800600"/>
            <a:ext cx="2714625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800">
                <a:solidFill>
                  <a:srgbClr val="000000"/>
                </a:solidFill>
              </a:defRPr>
            </a:pPr>
            <a:r>
              <a:rPr sz="1800">
                <a:solidFill>
                  <a:srgbClr val="000000"/>
                </a:solidFill>
              </a:rPr>
              <a:t>Discover coordinated unknown groups</a:t>
            </a:r>
          </a:p>
        </p:txBody>
      </p:sp>
    </p:spTree>
    <p:extLst>
      <p:ext uri="{BB962C8B-B14F-4D97-AF65-F5344CB8AC3E}">
        <p14:creationId xmlns:p14="http://schemas.microsoft.com/office/powerpoint/2010/main" val="17947502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矩形 25">
            <a:extLst>
              <a:ext uri="{FF2B5EF4-FFF2-40B4-BE49-F238E27FC236}">
                <a16:creationId xmlns:a16="http://schemas.microsoft.com/office/drawing/2014/main" id="{BA62A535-F69E-46A2-970D-9BA6E53CF4FB}"/>
              </a:ext>
            </a:extLst>
          </p:cNvPr>
          <p:cNvSpPr>
            <a:spLocks noGrp="1"/>
          </p:cNvSpPr>
          <p:nvPr/>
        </p:nvSpPr>
        <p:spPr>
          <a:xfrm>
            <a:off x="609600" y="57150"/>
            <a:ext cx="40005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100" b="1">
                <a:solidFill>
                  <a:srgbClr val="1F5EFF"/>
                </a:solidFill>
              </a:defRPr>
            </a:pPr>
            <a:r>
              <a:rPr sz="2100" b="1">
                <a:solidFill>
                  <a:srgbClr val="1F5EFF"/>
                </a:solidFill>
              </a:rPr>
              <a:t>DATASET &amp; PROTOCOL</a:t>
            </a: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C823DE13-505C-4131-9108-7AB8CDEFDD0B}"/>
              </a:ext>
            </a:extLst>
          </p:cNvPr>
          <p:cNvSpPr>
            <a:spLocks noGrp="1"/>
          </p:cNvSpPr>
          <p:nvPr/>
        </p:nvSpPr>
        <p:spPr>
          <a:xfrm>
            <a:off x="609600" y="428625"/>
            <a:ext cx="10972800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3150" b="1">
                <a:solidFill>
                  <a:srgbClr val="003778"/>
                </a:solidFill>
              </a:defRPr>
            </a:pPr>
            <a:r>
              <a:rPr lang="en-US" sz="2800" b="1" dirty="0">
                <a:solidFill>
                  <a:srgbClr val="003778"/>
                </a:solidFill>
              </a:rPr>
              <a:t>Real-world erroneous traffic dataset from a /16 campus network</a:t>
            </a:r>
            <a:endParaRPr sz="2800" b="1" dirty="0">
              <a:solidFill>
                <a:srgbClr val="003778"/>
              </a:solidFill>
            </a:endParaRP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E258570C-2E14-45A9-8B99-D3890929F903}"/>
              </a:ext>
            </a:extLst>
          </p:cNvPr>
          <p:cNvSpPr>
            <a:spLocks noGrp="1"/>
          </p:cNvSpPr>
          <p:nvPr/>
        </p:nvSpPr>
        <p:spPr>
          <a:xfrm>
            <a:off x="609600" y="1057275"/>
            <a:ext cx="10972800" cy="19050"/>
          </a:xfrm>
          <a:prstGeom prst="rect">
            <a:avLst/>
          </a:prstGeom>
          <a:solidFill>
            <a:srgbClr val="1F5EFF"/>
          </a:solidFill>
          <a:ln w="0">
            <a:noFill/>
            <a:prstDash val="solid"/>
          </a:ln>
        </p:spPr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3A577D3B-ED3C-4ED2-946E-F8EFD278F204}"/>
              </a:ext>
            </a:extLst>
          </p:cNvPr>
          <p:cNvSpPr>
            <a:spLocks noGrp="1"/>
          </p:cNvSpPr>
          <p:nvPr/>
        </p:nvSpPr>
        <p:spPr>
          <a:xfrm>
            <a:off x="11049000" y="6362700"/>
            <a:ext cx="5334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1800">
                <a:solidFill>
                  <a:srgbClr val="9AA7B8"/>
                </a:solidFill>
              </a:defRPr>
            </a:pPr>
            <a:r>
              <a:rPr sz="1800">
                <a:solidFill>
                  <a:srgbClr val="9AA7B8"/>
                </a:solidFill>
              </a:rPr>
              <a:t>7</a:t>
            </a:r>
          </a:p>
        </p:txBody>
      </p:sp>
      <p:pic>
        <p:nvPicPr>
          <p:cNvPr id="30" name="图片 29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609600" y="1944965"/>
            <a:ext cx="5715000" cy="2253694"/>
          </a:xfrm>
          <a:prstGeom prst="rect">
            <a:avLst/>
          </a:prstGeom>
        </p:spPr>
      </p:pic>
      <p:sp>
        <p:nvSpPr>
          <p:cNvPr id="6" name="矩形: 圆角 5">
            <a:extLst>
              <a:ext uri="{FF2B5EF4-FFF2-40B4-BE49-F238E27FC236}">
                <a16:creationId xmlns:a16="http://schemas.microsoft.com/office/drawing/2014/main" id="{A923CBA2-9A41-4612-877D-34F4322F1500}"/>
              </a:ext>
            </a:extLst>
          </p:cNvPr>
          <p:cNvSpPr>
            <a:spLocks noGrp="1"/>
          </p:cNvSpPr>
          <p:nvPr/>
        </p:nvSpPr>
        <p:spPr>
          <a:xfrm>
            <a:off x="6572250" y="1457325"/>
            <a:ext cx="5010150" cy="3219450"/>
          </a:xfrm>
          <a:prstGeom prst="roundRect">
            <a:avLst>
              <a:gd name="adj" fmla="val 5325"/>
            </a:avLst>
          </a:prstGeom>
          <a:solidFill>
            <a:srgbClr val="F6F9FD"/>
          </a:solidFill>
          <a:ln w="9525">
            <a:solidFill>
              <a:srgbClr val="D9E3F0"/>
            </a:solidFill>
            <a:prstDash val="solid"/>
          </a:ln>
        </p:spPr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87716C1A-F08E-402B-ADF8-DA7BFA99187E}"/>
              </a:ext>
            </a:extLst>
          </p:cNvPr>
          <p:cNvSpPr>
            <a:spLocks noGrp="1"/>
          </p:cNvSpPr>
          <p:nvPr/>
        </p:nvSpPr>
        <p:spPr>
          <a:xfrm>
            <a:off x="6905625" y="1733550"/>
            <a:ext cx="1952625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700" b="1">
                <a:solidFill>
                  <a:srgbClr val="1F5EFF"/>
                </a:solidFill>
              </a:defRPr>
            </a:pPr>
            <a:r>
              <a:rPr sz="2700" b="1">
                <a:solidFill>
                  <a:srgbClr val="1F5EFF"/>
                </a:solidFill>
              </a:rPr>
              <a:t>431M</a:t>
            </a: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63D09BDF-E809-4378-81AC-65E14EDCA420}"/>
              </a:ext>
            </a:extLst>
          </p:cNvPr>
          <p:cNvSpPr>
            <a:spLocks noGrp="1"/>
          </p:cNvSpPr>
          <p:nvPr/>
        </p:nvSpPr>
        <p:spPr>
          <a:xfrm>
            <a:off x="6905625" y="2190750"/>
            <a:ext cx="1952625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800">
                <a:solidFill>
                  <a:srgbClr val="000000"/>
                </a:solidFill>
              </a:defRPr>
            </a:pPr>
            <a:r>
              <a:rPr sz="1800">
                <a:solidFill>
                  <a:srgbClr val="000000"/>
                </a:solidFill>
              </a:rPr>
              <a:t>erroneous packets per day</a:t>
            </a: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B244B821-C27B-45DD-9C94-7D9AC1FA4732}"/>
              </a:ext>
            </a:extLst>
          </p:cNvPr>
          <p:cNvSpPr>
            <a:spLocks noGrp="1"/>
          </p:cNvSpPr>
          <p:nvPr/>
        </p:nvSpPr>
        <p:spPr>
          <a:xfrm>
            <a:off x="9239250" y="1733550"/>
            <a:ext cx="1952625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700" b="1">
                <a:solidFill>
                  <a:srgbClr val="14BAB0"/>
                </a:solidFill>
              </a:defRPr>
            </a:pPr>
            <a:r>
              <a:rPr sz="2700" b="1">
                <a:solidFill>
                  <a:srgbClr val="14BAB0"/>
                </a:solidFill>
              </a:rPr>
              <a:t>155,622</a:t>
            </a: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2DCA5C4E-CDA2-4687-8B09-F93E7EF5EE27}"/>
              </a:ext>
            </a:extLst>
          </p:cNvPr>
          <p:cNvSpPr>
            <a:spLocks noGrp="1"/>
          </p:cNvSpPr>
          <p:nvPr/>
        </p:nvSpPr>
        <p:spPr>
          <a:xfrm>
            <a:off x="9239250" y="2190750"/>
            <a:ext cx="1952625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800">
                <a:solidFill>
                  <a:srgbClr val="000000"/>
                </a:solidFill>
              </a:defRPr>
            </a:pPr>
            <a:r>
              <a:rPr sz="1800">
                <a:solidFill>
                  <a:srgbClr val="000000"/>
                </a:solidFill>
              </a:rPr>
              <a:t>unique external senders</a:t>
            </a: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C0807780-D624-4390-BDE4-1B6B987F66CD}"/>
              </a:ext>
            </a:extLst>
          </p:cNvPr>
          <p:cNvSpPr>
            <a:spLocks noGrp="1"/>
          </p:cNvSpPr>
          <p:nvPr/>
        </p:nvSpPr>
        <p:spPr>
          <a:xfrm>
            <a:off x="6905625" y="2914650"/>
            <a:ext cx="1952625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700" b="1">
                <a:solidFill>
                  <a:srgbClr val="003778"/>
                </a:solidFill>
              </a:defRPr>
            </a:pPr>
            <a:r>
              <a:rPr sz="2700" b="1">
                <a:solidFill>
                  <a:srgbClr val="003778"/>
                </a:solidFill>
              </a:rPr>
              <a:t>≈32K</a:t>
            </a: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8EE40FB3-6C4A-43F8-B84A-75248D5E4EFF}"/>
              </a:ext>
            </a:extLst>
          </p:cNvPr>
          <p:cNvSpPr>
            <a:spLocks noGrp="1"/>
          </p:cNvSpPr>
          <p:nvPr/>
        </p:nvSpPr>
        <p:spPr>
          <a:xfrm>
            <a:off x="6905625" y="3371850"/>
            <a:ext cx="1952625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800">
                <a:solidFill>
                  <a:srgbClr val="000000"/>
                </a:solidFill>
              </a:defRPr>
            </a:pPr>
            <a:r>
              <a:rPr sz="1800">
                <a:solidFill>
                  <a:srgbClr val="000000"/>
                </a:solidFill>
              </a:rPr>
              <a:t>nodes per snapshot</a:t>
            </a: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28EC72A1-BC16-4842-8C63-34C402EDBC9F}"/>
              </a:ext>
            </a:extLst>
          </p:cNvPr>
          <p:cNvSpPr>
            <a:spLocks noGrp="1"/>
          </p:cNvSpPr>
          <p:nvPr/>
        </p:nvSpPr>
        <p:spPr>
          <a:xfrm>
            <a:off x="9239250" y="2914650"/>
            <a:ext cx="1952625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700" b="1">
                <a:solidFill>
                  <a:srgbClr val="D00746"/>
                </a:solidFill>
              </a:defRPr>
            </a:pPr>
            <a:r>
              <a:rPr sz="2700" b="1">
                <a:solidFill>
                  <a:srgbClr val="D00746"/>
                </a:solidFill>
              </a:rPr>
              <a:t>≈694K</a:t>
            </a: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2962FF71-8A02-4396-BDD5-AF90C5EA4690}"/>
              </a:ext>
            </a:extLst>
          </p:cNvPr>
          <p:cNvSpPr>
            <a:spLocks noGrp="1"/>
          </p:cNvSpPr>
          <p:nvPr/>
        </p:nvSpPr>
        <p:spPr>
          <a:xfrm>
            <a:off x="9239250" y="3371850"/>
            <a:ext cx="1952625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800">
                <a:solidFill>
                  <a:srgbClr val="000000"/>
                </a:solidFill>
              </a:defRPr>
            </a:pPr>
            <a:r>
              <a:rPr sz="1800">
                <a:solidFill>
                  <a:srgbClr val="000000"/>
                </a:solidFill>
              </a:rPr>
              <a:t>edges per snapshot</a:t>
            </a: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DCC865FE-9CEA-430B-9B54-18DC6AAE9F61}"/>
              </a:ext>
            </a:extLst>
          </p:cNvPr>
          <p:cNvSpPr>
            <a:spLocks noGrp="1"/>
          </p:cNvSpPr>
          <p:nvPr/>
        </p:nvSpPr>
        <p:spPr>
          <a:xfrm>
            <a:off x="609600" y="5019675"/>
            <a:ext cx="10972800" cy="9525"/>
          </a:xfrm>
          <a:prstGeom prst="rect">
            <a:avLst/>
          </a:prstGeom>
          <a:solidFill>
            <a:srgbClr val="D9E3F0"/>
          </a:solidFill>
          <a:ln w="0">
            <a:noFill/>
            <a:prstDash val="solid"/>
          </a:ln>
        </p:spPr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CD25757E-42CC-4135-8991-F051290E048F}"/>
              </a:ext>
            </a:extLst>
          </p:cNvPr>
          <p:cNvSpPr>
            <a:spLocks noGrp="1"/>
          </p:cNvSpPr>
          <p:nvPr/>
        </p:nvSpPr>
        <p:spPr>
          <a:xfrm>
            <a:off x="666750" y="5229225"/>
            <a:ext cx="18097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2100" b="1">
                <a:solidFill>
                  <a:srgbClr val="003778"/>
                </a:solidFill>
              </a:defRPr>
            </a:pPr>
            <a:r>
              <a:rPr sz="2100" b="1">
                <a:solidFill>
                  <a:srgbClr val="003778"/>
                </a:solidFill>
              </a:rPr>
              <a:t>7 days</a:t>
            </a: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AE036134-234D-47C1-90C0-7BCECB8E5B17}"/>
              </a:ext>
            </a:extLst>
          </p:cNvPr>
          <p:cNvSpPr>
            <a:spLocks noGrp="1"/>
          </p:cNvSpPr>
          <p:nvPr/>
        </p:nvSpPr>
        <p:spPr>
          <a:xfrm>
            <a:off x="666750" y="5600700"/>
            <a:ext cx="180975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800">
                <a:solidFill>
                  <a:srgbClr val="000000"/>
                </a:solidFill>
              </a:defRPr>
            </a:pPr>
            <a:r>
              <a:rPr sz="1800">
                <a:solidFill>
                  <a:srgbClr val="000000"/>
                </a:solidFill>
              </a:rPr>
              <a:t>Feb 22–28, 2025</a:t>
            </a:r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04586FEB-7F44-4B86-8A75-F5030B29CBCF}"/>
              </a:ext>
            </a:extLst>
          </p:cNvPr>
          <p:cNvSpPr>
            <a:spLocks noGrp="1"/>
          </p:cNvSpPr>
          <p:nvPr/>
        </p:nvSpPr>
        <p:spPr>
          <a:xfrm>
            <a:off x="2857500" y="5229225"/>
            <a:ext cx="18097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2100" b="1">
                <a:solidFill>
                  <a:srgbClr val="003778"/>
                </a:solidFill>
              </a:defRPr>
            </a:pPr>
            <a:r>
              <a:rPr sz="2100" b="1">
                <a:solidFill>
                  <a:srgbClr val="003778"/>
                </a:solidFill>
              </a:rPr>
              <a:t>28 snapshots</a:t>
            </a: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123307DC-2959-4F36-94E8-7EB287EDE6A2}"/>
              </a:ext>
            </a:extLst>
          </p:cNvPr>
          <p:cNvSpPr>
            <a:spLocks noGrp="1"/>
          </p:cNvSpPr>
          <p:nvPr/>
        </p:nvSpPr>
        <p:spPr>
          <a:xfrm>
            <a:off x="2638425" y="5600700"/>
            <a:ext cx="22479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800">
                <a:solidFill>
                  <a:srgbClr val="000000"/>
                </a:solidFill>
              </a:defRPr>
            </a:pPr>
            <a:r>
              <a:rPr sz="1800" dirty="0">
                <a:solidFill>
                  <a:srgbClr val="000000"/>
                </a:solidFill>
              </a:rPr>
              <a:t>6-hour granularity</a:t>
            </a:r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915A2FC4-A894-4B59-894F-17C54302CBE1}"/>
              </a:ext>
            </a:extLst>
          </p:cNvPr>
          <p:cNvSpPr>
            <a:spLocks noGrp="1"/>
          </p:cNvSpPr>
          <p:nvPr/>
        </p:nvSpPr>
        <p:spPr>
          <a:xfrm>
            <a:off x="5048250" y="5229225"/>
            <a:ext cx="18097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2100" b="1">
                <a:solidFill>
                  <a:srgbClr val="003778"/>
                </a:solidFill>
              </a:defRPr>
            </a:pPr>
            <a:r>
              <a:rPr sz="2100" b="1">
                <a:solidFill>
                  <a:srgbClr val="003778"/>
                </a:solidFill>
              </a:rPr>
              <a:t>24 train</a:t>
            </a:r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62FA18E2-EBF9-4FAD-AF60-EDA738B4782B}"/>
              </a:ext>
            </a:extLst>
          </p:cNvPr>
          <p:cNvSpPr>
            <a:spLocks noGrp="1"/>
          </p:cNvSpPr>
          <p:nvPr/>
        </p:nvSpPr>
        <p:spPr>
          <a:xfrm>
            <a:off x="5048250" y="5600700"/>
            <a:ext cx="180975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800">
                <a:solidFill>
                  <a:srgbClr val="000000"/>
                </a:solidFill>
              </a:defRPr>
            </a:pPr>
            <a:r>
              <a:rPr sz="1800">
                <a:solidFill>
                  <a:srgbClr val="000000"/>
                </a:solidFill>
              </a:rPr>
              <a:t>first six days</a:t>
            </a:r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2D9E8B39-ADB4-4961-AD99-4A475A520834}"/>
              </a:ext>
            </a:extLst>
          </p:cNvPr>
          <p:cNvSpPr>
            <a:spLocks noGrp="1"/>
          </p:cNvSpPr>
          <p:nvPr/>
        </p:nvSpPr>
        <p:spPr>
          <a:xfrm>
            <a:off x="7239000" y="5229225"/>
            <a:ext cx="18097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2100" b="1">
                <a:solidFill>
                  <a:srgbClr val="003778"/>
                </a:solidFill>
              </a:defRPr>
            </a:pPr>
            <a:r>
              <a:rPr sz="2100" b="1">
                <a:solidFill>
                  <a:srgbClr val="003778"/>
                </a:solidFill>
              </a:rPr>
              <a:t>4 test</a:t>
            </a:r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96F14BC9-1B5A-4112-A171-7F07DA2B831B}"/>
              </a:ext>
            </a:extLst>
          </p:cNvPr>
          <p:cNvSpPr>
            <a:spLocks noGrp="1"/>
          </p:cNvSpPr>
          <p:nvPr/>
        </p:nvSpPr>
        <p:spPr>
          <a:xfrm>
            <a:off x="7239000" y="5600700"/>
            <a:ext cx="180975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800">
                <a:solidFill>
                  <a:srgbClr val="000000"/>
                </a:solidFill>
              </a:defRPr>
            </a:pPr>
            <a:r>
              <a:rPr sz="1800">
                <a:solidFill>
                  <a:srgbClr val="000000"/>
                </a:solidFill>
              </a:rPr>
              <a:t>final day</a:t>
            </a:r>
          </a:p>
        </p:txBody>
      </p:sp>
      <p:sp>
        <p:nvSpPr>
          <p:cNvPr id="24" name="矩形 23">
            <a:extLst>
              <a:ext uri="{FF2B5EF4-FFF2-40B4-BE49-F238E27FC236}">
                <a16:creationId xmlns:a16="http://schemas.microsoft.com/office/drawing/2014/main" id="{07F7FBBF-DC3D-438D-A745-D5C9B665237C}"/>
              </a:ext>
            </a:extLst>
          </p:cNvPr>
          <p:cNvSpPr>
            <a:spLocks noGrp="1"/>
          </p:cNvSpPr>
          <p:nvPr/>
        </p:nvSpPr>
        <p:spPr>
          <a:xfrm>
            <a:off x="9429750" y="5229225"/>
            <a:ext cx="18097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2100" b="1">
                <a:solidFill>
                  <a:srgbClr val="003778"/>
                </a:solidFill>
              </a:defRPr>
            </a:pPr>
            <a:r>
              <a:rPr sz="2100" b="1">
                <a:solidFill>
                  <a:srgbClr val="003778"/>
                </a:solidFill>
              </a:rPr>
              <a:t>38 features</a:t>
            </a:r>
          </a:p>
        </p:txBody>
      </p:sp>
      <p:sp>
        <p:nvSpPr>
          <p:cNvPr id="25" name="矩形 24">
            <a:extLst>
              <a:ext uri="{FF2B5EF4-FFF2-40B4-BE49-F238E27FC236}">
                <a16:creationId xmlns:a16="http://schemas.microsoft.com/office/drawing/2014/main" id="{9F3AD108-B14F-4864-9F19-EC3B0E4D9A7A}"/>
              </a:ext>
            </a:extLst>
          </p:cNvPr>
          <p:cNvSpPr>
            <a:spLocks noGrp="1"/>
          </p:cNvSpPr>
          <p:nvPr/>
        </p:nvSpPr>
        <p:spPr>
          <a:xfrm>
            <a:off x="9429750" y="5600700"/>
            <a:ext cx="180975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800">
                <a:solidFill>
                  <a:srgbClr val="000000"/>
                </a:solidFill>
              </a:defRPr>
            </a:pPr>
            <a:r>
              <a:rPr sz="1800">
                <a:solidFill>
                  <a:srgbClr val="000000"/>
                </a:solidFill>
              </a:rPr>
              <a:t>traffic statistics</a:t>
            </a:r>
          </a:p>
        </p:txBody>
      </p:sp>
    </p:spTree>
    <p:extLst>
      <p:ext uri="{BB962C8B-B14F-4D97-AF65-F5344CB8AC3E}">
        <p14:creationId xmlns:p14="http://schemas.microsoft.com/office/powerpoint/2010/main" val="2026397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矩形 16">
            <a:extLst>
              <a:ext uri="{FF2B5EF4-FFF2-40B4-BE49-F238E27FC236}">
                <a16:creationId xmlns:a16="http://schemas.microsoft.com/office/drawing/2014/main" id="{E19DCA9A-9FFB-404D-8E86-1036DF6A0C00}"/>
              </a:ext>
            </a:extLst>
          </p:cNvPr>
          <p:cNvSpPr>
            <a:spLocks noGrp="1"/>
          </p:cNvSpPr>
          <p:nvPr/>
        </p:nvSpPr>
        <p:spPr>
          <a:xfrm>
            <a:off x="609600" y="57150"/>
            <a:ext cx="40005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100" b="1">
                <a:solidFill>
                  <a:srgbClr val="1F5EFF"/>
                </a:solidFill>
              </a:defRPr>
            </a:pPr>
            <a:r>
              <a:rPr sz="2100" b="1">
                <a:solidFill>
                  <a:srgbClr val="1F5EFF"/>
                </a:solidFill>
              </a:rPr>
              <a:t>RESULT 1</a:t>
            </a: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2C1AC40C-D0FF-4EF0-9FAB-A984CE6E1D0C}"/>
              </a:ext>
            </a:extLst>
          </p:cNvPr>
          <p:cNvSpPr>
            <a:spLocks noGrp="1"/>
          </p:cNvSpPr>
          <p:nvPr/>
        </p:nvSpPr>
        <p:spPr>
          <a:xfrm>
            <a:off x="609600" y="428625"/>
            <a:ext cx="10972800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3300" b="1">
                <a:solidFill>
                  <a:srgbClr val="003778"/>
                </a:solidFill>
              </a:defRPr>
            </a:pPr>
            <a:r>
              <a:rPr sz="3300" b="1">
                <a:solidFill>
                  <a:srgbClr val="003778"/>
                </a:solidFill>
              </a:rPr>
              <a:t>Temporal context lifts anomaly detection</a:t>
            </a: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D855BB0E-B863-4D2E-B6C6-0B24B440E5C0}"/>
              </a:ext>
            </a:extLst>
          </p:cNvPr>
          <p:cNvSpPr>
            <a:spLocks noGrp="1"/>
          </p:cNvSpPr>
          <p:nvPr/>
        </p:nvSpPr>
        <p:spPr>
          <a:xfrm>
            <a:off x="609600" y="1057275"/>
            <a:ext cx="10972800" cy="19050"/>
          </a:xfrm>
          <a:prstGeom prst="rect">
            <a:avLst/>
          </a:prstGeom>
          <a:solidFill>
            <a:srgbClr val="1F5EFF"/>
          </a:solidFill>
          <a:ln w="0">
            <a:noFill/>
            <a:prstDash val="solid"/>
          </a:ln>
        </p:spPr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BAFB5738-7904-424D-A117-1657EF035959}"/>
              </a:ext>
            </a:extLst>
          </p:cNvPr>
          <p:cNvSpPr>
            <a:spLocks noGrp="1"/>
          </p:cNvSpPr>
          <p:nvPr/>
        </p:nvSpPr>
        <p:spPr>
          <a:xfrm>
            <a:off x="11049000" y="6362700"/>
            <a:ext cx="5334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1800">
                <a:solidFill>
                  <a:srgbClr val="9AA7B8"/>
                </a:solidFill>
              </a:defRPr>
            </a:pPr>
            <a:r>
              <a:rPr sz="1800">
                <a:solidFill>
                  <a:srgbClr val="9AA7B8"/>
                </a:solidFill>
              </a:rPr>
              <a:t>8</a:t>
            </a:r>
          </a:p>
        </p:txBody>
      </p:sp>
      <p:pic>
        <p:nvPicPr>
          <p:cNvPr id="21" name="图片 20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884925" y="1428750"/>
            <a:ext cx="6497850" cy="4524375"/>
          </a:xfrm>
          <a:prstGeom prst="rect">
            <a:avLst/>
          </a:prstGeom>
        </p:spPr>
      </p:pic>
      <p:sp>
        <p:nvSpPr>
          <p:cNvPr id="6" name="矩形: 圆角 5">
            <a:extLst>
              <a:ext uri="{FF2B5EF4-FFF2-40B4-BE49-F238E27FC236}">
                <a16:creationId xmlns:a16="http://schemas.microsoft.com/office/drawing/2014/main" id="{5CDADEB5-13FE-4A26-AC16-F5CA4295882A}"/>
              </a:ext>
            </a:extLst>
          </p:cNvPr>
          <p:cNvSpPr>
            <a:spLocks noGrp="1"/>
          </p:cNvSpPr>
          <p:nvPr/>
        </p:nvSpPr>
        <p:spPr>
          <a:xfrm>
            <a:off x="8096250" y="1562100"/>
            <a:ext cx="1714500" cy="381000"/>
          </a:xfrm>
          <a:prstGeom prst="roundRect">
            <a:avLst>
              <a:gd name="adj" fmla="val 35000"/>
            </a:avLst>
          </a:prstGeom>
          <a:solidFill>
            <a:srgbClr val="EAF2FF"/>
          </a:solidFill>
          <a:ln w="0">
            <a:noFill/>
            <a:prstDash val="solid"/>
          </a:ln>
        </p:spPr>
        <p:txBody>
          <a:bodyPr anchor="ctr"/>
          <a:lstStyle/>
          <a:p>
            <a:pPr algn="ctr">
              <a:defRPr sz="2100" b="1">
                <a:solidFill>
                  <a:srgbClr val="1F5EFF"/>
                </a:solidFill>
              </a:defRPr>
            </a:pPr>
            <a:r>
              <a:rPr sz="2100" b="1">
                <a:solidFill>
                  <a:srgbClr val="1F5EFF"/>
                </a:solidFill>
              </a:rPr>
              <a:t>ROC AUC</a:t>
            </a: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A7A65256-3603-4FC7-B075-C50E3F343D20}"/>
              </a:ext>
            </a:extLst>
          </p:cNvPr>
          <p:cNvSpPr>
            <a:spLocks noGrp="1"/>
          </p:cNvSpPr>
          <p:nvPr/>
        </p:nvSpPr>
        <p:spPr>
          <a:xfrm>
            <a:off x="8286750" y="2076450"/>
            <a:ext cx="28575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700" b="1">
                <a:solidFill>
                  <a:srgbClr val="1F5EFF"/>
                </a:solidFill>
              </a:defRPr>
            </a:pPr>
            <a:r>
              <a:rPr sz="2700" b="1">
                <a:solidFill>
                  <a:srgbClr val="1F5EFF"/>
                </a:solidFill>
              </a:rPr>
              <a:t>0.809</a:t>
            </a: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9792C6B2-117E-4D8C-8674-DD48C15B4438}"/>
              </a:ext>
            </a:extLst>
          </p:cNvPr>
          <p:cNvSpPr>
            <a:spLocks noGrp="1"/>
          </p:cNvSpPr>
          <p:nvPr/>
        </p:nvSpPr>
        <p:spPr>
          <a:xfrm>
            <a:off x="8286750" y="2533650"/>
            <a:ext cx="28575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800">
                <a:solidFill>
                  <a:srgbClr val="000000"/>
                </a:solidFill>
              </a:defRPr>
            </a:pPr>
            <a:r>
              <a:rPr sz="1800">
                <a:solidFill>
                  <a:srgbClr val="000000"/>
                </a:solidFill>
              </a:rPr>
              <a:t>EAGLE</a:t>
            </a: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E9092168-93AA-418D-8D60-475CD746C6D1}"/>
              </a:ext>
            </a:extLst>
          </p:cNvPr>
          <p:cNvSpPr>
            <a:spLocks noGrp="1"/>
          </p:cNvSpPr>
          <p:nvPr/>
        </p:nvSpPr>
        <p:spPr>
          <a:xfrm>
            <a:off x="8286750" y="3048000"/>
            <a:ext cx="2857500" cy="9525"/>
          </a:xfrm>
          <a:prstGeom prst="rect">
            <a:avLst/>
          </a:prstGeom>
          <a:solidFill>
            <a:srgbClr val="D9E3F0"/>
          </a:solidFill>
          <a:ln w="0">
            <a:noFill/>
            <a:prstDash val="solid"/>
          </a:ln>
        </p:spPr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DF05248D-0DD6-42A7-B550-4CDDE9DF0D8B}"/>
              </a:ext>
            </a:extLst>
          </p:cNvPr>
          <p:cNvSpPr>
            <a:spLocks noGrp="1"/>
          </p:cNvSpPr>
          <p:nvPr/>
        </p:nvSpPr>
        <p:spPr>
          <a:xfrm>
            <a:off x="8286750" y="3257550"/>
            <a:ext cx="12382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175" b="1">
                <a:solidFill>
                  <a:srgbClr val="000000"/>
                </a:solidFill>
              </a:defRPr>
            </a:pPr>
            <a:r>
              <a:rPr sz="2175" b="1">
                <a:solidFill>
                  <a:srgbClr val="000000"/>
                </a:solidFill>
              </a:rPr>
              <a:t>0.696</a:t>
            </a: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1940BCEC-F697-4E12-87DB-A293EB74B27E}"/>
              </a:ext>
            </a:extLst>
          </p:cNvPr>
          <p:cNvSpPr>
            <a:spLocks noGrp="1"/>
          </p:cNvSpPr>
          <p:nvPr/>
        </p:nvSpPr>
        <p:spPr>
          <a:xfrm>
            <a:off x="9544050" y="3314700"/>
            <a:ext cx="17145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800">
                <a:solidFill>
                  <a:srgbClr val="000000"/>
                </a:solidFill>
              </a:defRPr>
            </a:pPr>
            <a:r>
              <a:rPr sz="1800">
                <a:solidFill>
                  <a:srgbClr val="000000"/>
                </a:solidFill>
              </a:rPr>
              <a:t>best static GNN</a:t>
            </a: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F4558F55-15E4-4029-B235-DA6D4D05993A}"/>
              </a:ext>
            </a:extLst>
          </p:cNvPr>
          <p:cNvSpPr>
            <a:spLocks noGrp="1"/>
          </p:cNvSpPr>
          <p:nvPr/>
        </p:nvSpPr>
        <p:spPr>
          <a:xfrm>
            <a:off x="8286750" y="3810000"/>
            <a:ext cx="12382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175" b="1">
                <a:solidFill>
                  <a:srgbClr val="000000"/>
                </a:solidFill>
              </a:defRPr>
            </a:pPr>
            <a:r>
              <a:rPr sz="2175" b="1">
                <a:solidFill>
                  <a:srgbClr val="000000"/>
                </a:solidFill>
              </a:rPr>
              <a:t>0.427</a:t>
            </a: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6618160E-F211-4DEE-80F2-22DF4DBE183C}"/>
              </a:ext>
            </a:extLst>
          </p:cNvPr>
          <p:cNvSpPr>
            <a:spLocks noGrp="1"/>
          </p:cNvSpPr>
          <p:nvPr/>
        </p:nvSpPr>
        <p:spPr>
          <a:xfrm>
            <a:off x="9544050" y="3867150"/>
            <a:ext cx="19431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800">
                <a:solidFill>
                  <a:srgbClr val="000000"/>
                </a:solidFill>
              </a:defRPr>
            </a:pPr>
            <a:r>
              <a:rPr sz="1800" dirty="0">
                <a:solidFill>
                  <a:srgbClr val="000000"/>
                </a:solidFill>
              </a:rPr>
              <a:t>best classical ML</a:t>
            </a:r>
          </a:p>
        </p:txBody>
      </p:sp>
      <p:sp>
        <p:nvSpPr>
          <p:cNvPr id="14" name="矩形: 圆角 13">
            <a:extLst>
              <a:ext uri="{FF2B5EF4-FFF2-40B4-BE49-F238E27FC236}">
                <a16:creationId xmlns:a16="http://schemas.microsoft.com/office/drawing/2014/main" id="{E6F7E41C-9ACE-4861-B6B1-1E70E4B0B26E}"/>
              </a:ext>
            </a:extLst>
          </p:cNvPr>
          <p:cNvSpPr>
            <a:spLocks noGrp="1"/>
          </p:cNvSpPr>
          <p:nvPr/>
        </p:nvSpPr>
        <p:spPr>
          <a:xfrm>
            <a:off x="8096250" y="4476750"/>
            <a:ext cx="3486150" cy="1409700"/>
          </a:xfrm>
          <a:prstGeom prst="roundRect">
            <a:avLst>
              <a:gd name="adj" fmla="val 9459"/>
            </a:avLst>
          </a:prstGeom>
          <a:solidFill>
            <a:srgbClr val="E6FAFC"/>
          </a:solidFill>
          <a:ln w="0">
            <a:noFill/>
            <a:prstDash val="solid"/>
          </a:ln>
        </p:spPr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4B80F0FD-A656-41EC-A43A-023C3021AC53}"/>
              </a:ext>
            </a:extLst>
          </p:cNvPr>
          <p:cNvSpPr>
            <a:spLocks noGrp="1"/>
          </p:cNvSpPr>
          <p:nvPr/>
        </p:nvSpPr>
        <p:spPr>
          <a:xfrm>
            <a:off x="8334375" y="4572000"/>
            <a:ext cx="28575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100" b="1">
                <a:solidFill>
                  <a:srgbClr val="14BAB0"/>
                </a:solidFill>
              </a:defRPr>
            </a:pPr>
            <a:r>
              <a:rPr lang="en-GB" sz="2100" b="1" dirty="0">
                <a:solidFill>
                  <a:srgbClr val="14BAB0"/>
                </a:solidFill>
              </a:rPr>
              <a:t>Takeaway</a:t>
            </a:r>
            <a:endParaRPr sz="2100" b="1" dirty="0">
              <a:solidFill>
                <a:srgbClr val="14BAB0"/>
              </a:solidFill>
            </a:endParaRP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71AF57C9-8344-4DA8-9FF6-0017FC494928}"/>
              </a:ext>
            </a:extLst>
          </p:cNvPr>
          <p:cNvSpPr>
            <a:spLocks noGrp="1"/>
          </p:cNvSpPr>
          <p:nvPr/>
        </p:nvSpPr>
        <p:spPr>
          <a:xfrm>
            <a:off x="8334375" y="4972050"/>
            <a:ext cx="3203575" cy="781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800">
                <a:solidFill>
                  <a:srgbClr val="000000"/>
                </a:solidFill>
              </a:defRPr>
            </a:pPr>
            <a:r>
              <a:rPr lang="en-US" sz="1800" dirty="0">
                <a:solidFill>
                  <a:srgbClr val="000000"/>
                </a:solidFill>
              </a:rPr>
              <a:t>Temporal graph representations detect emerging scanner behaviors more reliably.</a:t>
            </a:r>
            <a:endParaRPr sz="18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81718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矩形 34">
            <a:extLst>
              <a:ext uri="{FF2B5EF4-FFF2-40B4-BE49-F238E27FC236}">
                <a16:creationId xmlns:a16="http://schemas.microsoft.com/office/drawing/2014/main" id="{73A5F539-183B-4499-B8FA-849338435709}"/>
              </a:ext>
            </a:extLst>
          </p:cNvPr>
          <p:cNvSpPr>
            <a:spLocks noGrp="1"/>
          </p:cNvSpPr>
          <p:nvPr/>
        </p:nvSpPr>
        <p:spPr>
          <a:xfrm>
            <a:off x="609600" y="57150"/>
            <a:ext cx="40005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100" b="1">
                <a:solidFill>
                  <a:srgbClr val="1F5EFF"/>
                </a:solidFill>
              </a:defRPr>
            </a:pPr>
            <a:r>
              <a:rPr sz="2100" b="1">
                <a:solidFill>
                  <a:srgbClr val="1F5EFF"/>
                </a:solidFill>
              </a:rPr>
              <a:t>RESULT 2</a:t>
            </a: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9D68D549-5691-4462-A045-181606BE48B8}"/>
              </a:ext>
            </a:extLst>
          </p:cNvPr>
          <p:cNvSpPr>
            <a:spLocks noGrp="1"/>
          </p:cNvSpPr>
          <p:nvPr/>
        </p:nvSpPr>
        <p:spPr>
          <a:xfrm>
            <a:off x="609600" y="428625"/>
            <a:ext cx="10972800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3150" b="1">
                <a:solidFill>
                  <a:srgbClr val="003778"/>
                </a:solidFill>
              </a:defRPr>
            </a:pPr>
            <a:r>
              <a:rPr sz="3150" b="1">
                <a:solidFill>
                  <a:srgbClr val="003778"/>
                </a:solidFill>
              </a:rPr>
              <a:t>The same embeddings separate scanner families</a:t>
            </a: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EECB1998-3058-4B23-B630-822E58E2D5A7}"/>
              </a:ext>
            </a:extLst>
          </p:cNvPr>
          <p:cNvSpPr>
            <a:spLocks noGrp="1"/>
          </p:cNvSpPr>
          <p:nvPr/>
        </p:nvSpPr>
        <p:spPr>
          <a:xfrm>
            <a:off x="609600" y="1057275"/>
            <a:ext cx="10972800" cy="19050"/>
          </a:xfrm>
          <a:prstGeom prst="rect">
            <a:avLst/>
          </a:prstGeom>
          <a:solidFill>
            <a:srgbClr val="1F5EFF"/>
          </a:solidFill>
          <a:ln w="0">
            <a:noFill/>
            <a:prstDash val="solid"/>
          </a:ln>
        </p:spPr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82019F93-BF28-4ACD-9920-734A583587CA}"/>
              </a:ext>
            </a:extLst>
          </p:cNvPr>
          <p:cNvSpPr>
            <a:spLocks noGrp="1"/>
          </p:cNvSpPr>
          <p:nvPr/>
        </p:nvSpPr>
        <p:spPr>
          <a:xfrm>
            <a:off x="11049000" y="6362700"/>
            <a:ext cx="5334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1800">
                <a:solidFill>
                  <a:srgbClr val="9AA7B8"/>
                </a:solidFill>
              </a:defRPr>
            </a:pPr>
            <a:r>
              <a:rPr sz="1800">
                <a:solidFill>
                  <a:srgbClr val="9AA7B8"/>
                </a:solidFill>
              </a:rPr>
              <a:t>9</a:t>
            </a:r>
          </a:p>
        </p:txBody>
      </p:sp>
      <p:sp>
        <p:nvSpPr>
          <p:cNvPr id="5" name="矩形: 圆角 4">
            <a:extLst>
              <a:ext uri="{FF2B5EF4-FFF2-40B4-BE49-F238E27FC236}">
                <a16:creationId xmlns:a16="http://schemas.microsoft.com/office/drawing/2014/main" id="{52FA61C8-D196-4F4C-9D40-2F03F59D87D1}"/>
              </a:ext>
            </a:extLst>
          </p:cNvPr>
          <p:cNvSpPr>
            <a:spLocks noGrp="1"/>
          </p:cNvSpPr>
          <p:nvPr/>
        </p:nvSpPr>
        <p:spPr>
          <a:xfrm>
            <a:off x="609600" y="1524000"/>
            <a:ext cx="8096250" cy="4095750"/>
          </a:xfrm>
          <a:prstGeom prst="roundRect">
            <a:avLst>
              <a:gd name="adj" fmla="val 4186"/>
            </a:avLst>
          </a:prstGeom>
          <a:solidFill>
            <a:srgbClr val="F6F9FD"/>
          </a:solidFill>
          <a:ln w="9525">
            <a:solidFill>
              <a:srgbClr val="D9E3F0"/>
            </a:solidFill>
            <a:prstDash val="solid"/>
          </a:ln>
        </p:spPr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03D0B103-FA72-43FC-941B-15390AA82B94}"/>
              </a:ext>
            </a:extLst>
          </p:cNvPr>
          <p:cNvSpPr>
            <a:spLocks noGrp="1"/>
          </p:cNvSpPr>
          <p:nvPr/>
        </p:nvSpPr>
        <p:spPr>
          <a:xfrm>
            <a:off x="2190750" y="2047875"/>
            <a:ext cx="9525" cy="2667000"/>
          </a:xfrm>
          <a:prstGeom prst="rect">
            <a:avLst/>
          </a:prstGeom>
          <a:solidFill>
            <a:srgbClr val="D9E3F0"/>
          </a:solidFill>
          <a:ln w="0">
            <a:noFill/>
            <a:prstDash val="solid"/>
          </a:ln>
        </p:spPr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F34826F1-BF98-46BB-BC49-0B14CE9D8BAD}"/>
              </a:ext>
            </a:extLst>
          </p:cNvPr>
          <p:cNvSpPr>
            <a:spLocks noGrp="1"/>
          </p:cNvSpPr>
          <p:nvPr/>
        </p:nvSpPr>
        <p:spPr>
          <a:xfrm>
            <a:off x="1905000" y="4733925"/>
            <a:ext cx="5715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800">
                <a:solidFill>
                  <a:srgbClr val="000000"/>
                </a:solidFill>
              </a:defRPr>
            </a:pPr>
            <a:r>
              <a:rPr sz="1800">
                <a:solidFill>
                  <a:srgbClr val="000000"/>
                </a:solidFill>
              </a:rPr>
              <a:t>0.7</a:t>
            </a: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D5ED9A41-A901-4ECA-B743-DE439FA46E7C}"/>
              </a:ext>
            </a:extLst>
          </p:cNvPr>
          <p:cNvSpPr>
            <a:spLocks noGrp="1"/>
          </p:cNvSpPr>
          <p:nvPr/>
        </p:nvSpPr>
        <p:spPr>
          <a:xfrm>
            <a:off x="4127500" y="2047875"/>
            <a:ext cx="9525" cy="2667000"/>
          </a:xfrm>
          <a:prstGeom prst="rect">
            <a:avLst/>
          </a:prstGeom>
          <a:solidFill>
            <a:srgbClr val="D9E3F0"/>
          </a:solidFill>
          <a:ln w="0">
            <a:noFill/>
            <a:prstDash val="solid"/>
          </a:ln>
        </p:spPr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4B56A4AB-944D-4FCC-A512-7D091B913B72}"/>
              </a:ext>
            </a:extLst>
          </p:cNvPr>
          <p:cNvSpPr>
            <a:spLocks noGrp="1"/>
          </p:cNvSpPr>
          <p:nvPr/>
        </p:nvSpPr>
        <p:spPr>
          <a:xfrm>
            <a:off x="3841750" y="4733925"/>
            <a:ext cx="5715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800">
                <a:solidFill>
                  <a:srgbClr val="000000"/>
                </a:solidFill>
              </a:defRPr>
            </a:pPr>
            <a:r>
              <a:rPr sz="1800">
                <a:solidFill>
                  <a:srgbClr val="000000"/>
                </a:solidFill>
              </a:rPr>
              <a:t>0.8</a:t>
            </a: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5E135695-6FEF-4245-B713-D157EBB11177}"/>
              </a:ext>
            </a:extLst>
          </p:cNvPr>
          <p:cNvSpPr>
            <a:spLocks noGrp="1"/>
          </p:cNvSpPr>
          <p:nvPr/>
        </p:nvSpPr>
        <p:spPr>
          <a:xfrm>
            <a:off x="6064250" y="2047875"/>
            <a:ext cx="9525" cy="2667000"/>
          </a:xfrm>
          <a:prstGeom prst="rect">
            <a:avLst/>
          </a:prstGeom>
          <a:solidFill>
            <a:srgbClr val="D9E3F0"/>
          </a:solidFill>
          <a:ln w="0">
            <a:noFill/>
            <a:prstDash val="solid"/>
          </a:ln>
        </p:spPr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49D9FF1C-ADF8-4056-8447-1745F7D4B8EE}"/>
              </a:ext>
            </a:extLst>
          </p:cNvPr>
          <p:cNvSpPr>
            <a:spLocks noGrp="1"/>
          </p:cNvSpPr>
          <p:nvPr/>
        </p:nvSpPr>
        <p:spPr>
          <a:xfrm>
            <a:off x="5778500" y="4733925"/>
            <a:ext cx="5715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800">
                <a:solidFill>
                  <a:srgbClr val="000000"/>
                </a:solidFill>
              </a:defRPr>
            </a:pPr>
            <a:r>
              <a:rPr sz="1800">
                <a:solidFill>
                  <a:srgbClr val="000000"/>
                </a:solidFill>
              </a:rPr>
              <a:t>0.9</a:t>
            </a: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F1B34BF8-D503-440A-A280-3F7AF584B7BD}"/>
              </a:ext>
            </a:extLst>
          </p:cNvPr>
          <p:cNvSpPr>
            <a:spLocks noGrp="1"/>
          </p:cNvSpPr>
          <p:nvPr/>
        </p:nvSpPr>
        <p:spPr>
          <a:xfrm>
            <a:off x="8001000" y="2047875"/>
            <a:ext cx="9525" cy="2667000"/>
          </a:xfrm>
          <a:prstGeom prst="rect">
            <a:avLst/>
          </a:prstGeom>
          <a:solidFill>
            <a:srgbClr val="D9E3F0"/>
          </a:solidFill>
          <a:ln w="0">
            <a:noFill/>
            <a:prstDash val="solid"/>
          </a:ln>
        </p:spPr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CA2E0D7A-01F7-47DC-A928-71EDF411D0FC}"/>
              </a:ext>
            </a:extLst>
          </p:cNvPr>
          <p:cNvSpPr>
            <a:spLocks noGrp="1"/>
          </p:cNvSpPr>
          <p:nvPr/>
        </p:nvSpPr>
        <p:spPr>
          <a:xfrm>
            <a:off x="7715250" y="4733925"/>
            <a:ext cx="5715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800">
                <a:solidFill>
                  <a:srgbClr val="000000"/>
                </a:solidFill>
              </a:defRPr>
            </a:pPr>
            <a:r>
              <a:rPr sz="1800">
                <a:solidFill>
                  <a:srgbClr val="000000"/>
                </a:solidFill>
              </a:rPr>
              <a:t>1.0</a:t>
            </a: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8882CD60-9362-4331-AC1B-90B5EA892CF2}"/>
              </a:ext>
            </a:extLst>
          </p:cNvPr>
          <p:cNvSpPr>
            <a:spLocks noGrp="1"/>
          </p:cNvSpPr>
          <p:nvPr/>
        </p:nvSpPr>
        <p:spPr>
          <a:xfrm>
            <a:off x="895350" y="2571750"/>
            <a:ext cx="11430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1800" b="1">
                <a:solidFill>
                  <a:srgbClr val="000000"/>
                </a:solidFill>
              </a:defRPr>
            </a:pPr>
            <a:r>
              <a:rPr sz="1800" b="1">
                <a:solidFill>
                  <a:srgbClr val="000000"/>
                </a:solidFill>
              </a:rPr>
              <a:t>Macro F1</a:t>
            </a:r>
          </a:p>
        </p:txBody>
      </p:sp>
      <p:sp>
        <p:nvSpPr>
          <p:cNvPr id="15" name="矩形: 圆角 14">
            <a:extLst>
              <a:ext uri="{FF2B5EF4-FFF2-40B4-BE49-F238E27FC236}">
                <a16:creationId xmlns:a16="http://schemas.microsoft.com/office/drawing/2014/main" id="{2046AE40-9611-4BC1-9913-4C01C951775B}"/>
              </a:ext>
            </a:extLst>
          </p:cNvPr>
          <p:cNvSpPr>
            <a:spLocks noGrp="1"/>
          </p:cNvSpPr>
          <p:nvPr/>
        </p:nvSpPr>
        <p:spPr>
          <a:xfrm>
            <a:off x="2190750" y="2362200"/>
            <a:ext cx="4125278" cy="400050"/>
          </a:xfrm>
          <a:prstGeom prst="roundRect">
            <a:avLst>
              <a:gd name="adj" fmla="val 19048"/>
            </a:avLst>
          </a:prstGeom>
          <a:solidFill>
            <a:srgbClr val="1F5EFF"/>
          </a:solidFill>
          <a:ln w="0">
            <a:noFill/>
            <a:prstDash val="solid"/>
          </a:ln>
        </p:spPr>
      </p:sp>
      <p:sp>
        <p:nvSpPr>
          <p:cNvPr id="16" name="矩形: 圆角 15">
            <a:extLst>
              <a:ext uri="{FF2B5EF4-FFF2-40B4-BE49-F238E27FC236}">
                <a16:creationId xmlns:a16="http://schemas.microsoft.com/office/drawing/2014/main" id="{E4A050A0-62E1-4034-AB84-D3A356B93CFD}"/>
              </a:ext>
            </a:extLst>
          </p:cNvPr>
          <p:cNvSpPr>
            <a:spLocks noGrp="1"/>
          </p:cNvSpPr>
          <p:nvPr/>
        </p:nvSpPr>
        <p:spPr>
          <a:xfrm>
            <a:off x="2190750" y="2857500"/>
            <a:ext cx="1530033" cy="400050"/>
          </a:xfrm>
          <a:prstGeom prst="roundRect">
            <a:avLst>
              <a:gd name="adj" fmla="val 19048"/>
            </a:avLst>
          </a:prstGeom>
          <a:solidFill>
            <a:srgbClr val="9AA7B8"/>
          </a:solidFill>
          <a:ln w="0">
            <a:noFill/>
            <a:prstDash val="solid"/>
          </a:ln>
        </p:spPr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E759D4CF-578E-4E5B-8430-059720921B3C}"/>
              </a:ext>
            </a:extLst>
          </p:cNvPr>
          <p:cNvSpPr>
            <a:spLocks noGrp="1"/>
          </p:cNvSpPr>
          <p:nvPr/>
        </p:nvSpPr>
        <p:spPr>
          <a:xfrm>
            <a:off x="6411278" y="2390775"/>
            <a:ext cx="8572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800" b="1">
                <a:solidFill>
                  <a:srgbClr val="1F5EFF"/>
                </a:solidFill>
              </a:defRPr>
            </a:pPr>
            <a:r>
              <a:rPr sz="1800" b="1">
                <a:solidFill>
                  <a:srgbClr val="1F5EFF"/>
                </a:solidFill>
              </a:rPr>
              <a:t>0.913</a:t>
            </a:r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31A385FB-C94C-49E7-8F87-E8F153C78082}"/>
              </a:ext>
            </a:extLst>
          </p:cNvPr>
          <p:cNvSpPr>
            <a:spLocks noGrp="1"/>
          </p:cNvSpPr>
          <p:nvPr/>
        </p:nvSpPr>
        <p:spPr>
          <a:xfrm>
            <a:off x="3816033" y="2886075"/>
            <a:ext cx="8572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800" b="1">
                <a:solidFill>
                  <a:srgbClr val="000000"/>
                </a:solidFill>
              </a:defRPr>
            </a:pPr>
            <a:r>
              <a:rPr sz="1800" b="1">
                <a:solidFill>
                  <a:srgbClr val="000000"/>
                </a:solidFill>
              </a:rPr>
              <a:t>0.779</a:t>
            </a: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6A7B8894-EE1B-41EF-BD2A-745EB7E50C60}"/>
              </a:ext>
            </a:extLst>
          </p:cNvPr>
          <p:cNvSpPr>
            <a:spLocks noGrp="1"/>
          </p:cNvSpPr>
          <p:nvPr/>
        </p:nvSpPr>
        <p:spPr>
          <a:xfrm>
            <a:off x="895350" y="3876675"/>
            <a:ext cx="11430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1800" b="1">
                <a:solidFill>
                  <a:srgbClr val="000000"/>
                </a:solidFill>
              </a:defRPr>
            </a:pPr>
            <a:r>
              <a:rPr sz="1800" b="1">
                <a:solidFill>
                  <a:srgbClr val="000000"/>
                </a:solidFill>
              </a:rPr>
              <a:t>Weighted F1</a:t>
            </a:r>
          </a:p>
        </p:txBody>
      </p:sp>
      <p:sp>
        <p:nvSpPr>
          <p:cNvPr id="20" name="矩形: 圆角 19">
            <a:extLst>
              <a:ext uri="{FF2B5EF4-FFF2-40B4-BE49-F238E27FC236}">
                <a16:creationId xmlns:a16="http://schemas.microsoft.com/office/drawing/2014/main" id="{45B0BBDF-C54E-468B-AFF9-C826661E99E5}"/>
              </a:ext>
            </a:extLst>
          </p:cNvPr>
          <p:cNvSpPr>
            <a:spLocks noGrp="1"/>
          </p:cNvSpPr>
          <p:nvPr/>
        </p:nvSpPr>
        <p:spPr>
          <a:xfrm>
            <a:off x="2190750" y="3667125"/>
            <a:ext cx="5364797" cy="400050"/>
          </a:xfrm>
          <a:prstGeom prst="roundRect">
            <a:avLst>
              <a:gd name="adj" fmla="val 19048"/>
            </a:avLst>
          </a:prstGeom>
          <a:solidFill>
            <a:srgbClr val="1F5EFF"/>
          </a:solidFill>
          <a:ln w="0">
            <a:noFill/>
            <a:prstDash val="solid"/>
          </a:ln>
        </p:spPr>
      </p:sp>
      <p:sp>
        <p:nvSpPr>
          <p:cNvPr id="21" name="矩形: 圆角 20">
            <a:extLst>
              <a:ext uri="{FF2B5EF4-FFF2-40B4-BE49-F238E27FC236}">
                <a16:creationId xmlns:a16="http://schemas.microsoft.com/office/drawing/2014/main" id="{BD55E974-5013-4F26-80BC-C13AA37123E1}"/>
              </a:ext>
            </a:extLst>
          </p:cNvPr>
          <p:cNvSpPr>
            <a:spLocks noGrp="1"/>
          </p:cNvSpPr>
          <p:nvPr/>
        </p:nvSpPr>
        <p:spPr>
          <a:xfrm>
            <a:off x="2190750" y="4162425"/>
            <a:ext cx="4086543" cy="400050"/>
          </a:xfrm>
          <a:prstGeom prst="roundRect">
            <a:avLst>
              <a:gd name="adj" fmla="val 19048"/>
            </a:avLst>
          </a:prstGeom>
          <a:solidFill>
            <a:srgbClr val="9AA7B8"/>
          </a:solidFill>
          <a:ln w="0">
            <a:noFill/>
            <a:prstDash val="solid"/>
          </a:ln>
        </p:spPr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7E5E8047-424F-47A3-981B-65F5DC1BB75F}"/>
              </a:ext>
            </a:extLst>
          </p:cNvPr>
          <p:cNvSpPr>
            <a:spLocks noGrp="1"/>
          </p:cNvSpPr>
          <p:nvPr/>
        </p:nvSpPr>
        <p:spPr>
          <a:xfrm>
            <a:off x="7650797" y="3695700"/>
            <a:ext cx="8572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800" b="1">
                <a:solidFill>
                  <a:srgbClr val="1F5EFF"/>
                </a:solidFill>
              </a:defRPr>
            </a:pPr>
            <a:r>
              <a:rPr sz="1800" b="1">
                <a:solidFill>
                  <a:srgbClr val="1F5EFF"/>
                </a:solidFill>
              </a:rPr>
              <a:t>0.977</a:t>
            </a:r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7F8FD0A9-8F51-4459-934E-DC1AC3A1479B}"/>
              </a:ext>
            </a:extLst>
          </p:cNvPr>
          <p:cNvSpPr>
            <a:spLocks noGrp="1"/>
          </p:cNvSpPr>
          <p:nvPr/>
        </p:nvSpPr>
        <p:spPr>
          <a:xfrm>
            <a:off x="6372543" y="4191000"/>
            <a:ext cx="8572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800" b="1">
                <a:solidFill>
                  <a:srgbClr val="000000"/>
                </a:solidFill>
              </a:defRPr>
            </a:pPr>
            <a:r>
              <a:rPr sz="1800" b="1">
                <a:solidFill>
                  <a:srgbClr val="000000"/>
                </a:solidFill>
              </a:rPr>
              <a:t>0.911</a:t>
            </a:r>
          </a:p>
        </p:txBody>
      </p:sp>
      <p:sp>
        <p:nvSpPr>
          <p:cNvPr id="24" name="矩形 23">
            <a:extLst>
              <a:ext uri="{FF2B5EF4-FFF2-40B4-BE49-F238E27FC236}">
                <a16:creationId xmlns:a16="http://schemas.microsoft.com/office/drawing/2014/main" id="{847A232D-79E8-493B-B5B0-1C033DA7F6D6}"/>
              </a:ext>
            </a:extLst>
          </p:cNvPr>
          <p:cNvSpPr>
            <a:spLocks noGrp="1"/>
          </p:cNvSpPr>
          <p:nvPr/>
        </p:nvSpPr>
        <p:spPr>
          <a:xfrm>
            <a:off x="2952750" y="5219700"/>
            <a:ext cx="171450" cy="114300"/>
          </a:xfrm>
          <a:prstGeom prst="rect">
            <a:avLst/>
          </a:prstGeom>
          <a:solidFill>
            <a:srgbClr val="1F5EFF"/>
          </a:solidFill>
          <a:ln w="0">
            <a:noFill/>
            <a:prstDash val="solid"/>
          </a:ln>
        </p:spPr>
      </p:sp>
      <p:sp>
        <p:nvSpPr>
          <p:cNvPr id="25" name="矩形 24">
            <a:extLst>
              <a:ext uri="{FF2B5EF4-FFF2-40B4-BE49-F238E27FC236}">
                <a16:creationId xmlns:a16="http://schemas.microsoft.com/office/drawing/2014/main" id="{EA519EBF-8553-46B5-A5A5-B18FE1274FB8}"/>
              </a:ext>
            </a:extLst>
          </p:cNvPr>
          <p:cNvSpPr>
            <a:spLocks noGrp="1"/>
          </p:cNvSpPr>
          <p:nvPr/>
        </p:nvSpPr>
        <p:spPr>
          <a:xfrm>
            <a:off x="3200400" y="5124450"/>
            <a:ext cx="9525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800">
                <a:solidFill>
                  <a:srgbClr val="000000"/>
                </a:solidFill>
              </a:defRPr>
            </a:pPr>
            <a:r>
              <a:rPr sz="1800">
                <a:solidFill>
                  <a:srgbClr val="000000"/>
                </a:solidFill>
              </a:rPr>
              <a:t>EAGLE</a:t>
            </a:r>
          </a:p>
        </p:txBody>
      </p:sp>
      <p:sp>
        <p:nvSpPr>
          <p:cNvPr id="26" name="矩形 25">
            <a:extLst>
              <a:ext uri="{FF2B5EF4-FFF2-40B4-BE49-F238E27FC236}">
                <a16:creationId xmlns:a16="http://schemas.microsoft.com/office/drawing/2014/main" id="{E88C9CA1-988A-4237-85FB-9D65545E668D}"/>
              </a:ext>
            </a:extLst>
          </p:cNvPr>
          <p:cNvSpPr>
            <a:spLocks noGrp="1"/>
          </p:cNvSpPr>
          <p:nvPr/>
        </p:nvSpPr>
        <p:spPr>
          <a:xfrm>
            <a:off x="4305300" y="5219700"/>
            <a:ext cx="171450" cy="114300"/>
          </a:xfrm>
          <a:prstGeom prst="rect">
            <a:avLst/>
          </a:prstGeom>
          <a:solidFill>
            <a:srgbClr val="9AA7B8"/>
          </a:solidFill>
          <a:ln w="0">
            <a:noFill/>
            <a:prstDash val="solid"/>
          </a:ln>
        </p:spPr>
      </p:sp>
      <p:sp>
        <p:nvSpPr>
          <p:cNvPr id="27" name="矩形 26">
            <a:extLst>
              <a:ext uri="{FF2B5EF4-FFF2-40B4-BE49-F238E27FC236}">
                <a16:creationId xmlns:a16="http://schemas.microsoft.com/office/drawing/2014/main" id="{ACBDBFDC-EBE9-49BA-A148-4FC642A2A19C}"/>
              </a:ext>
            </a:extLst>
          </p:cNvPr>
          <p:cNvSpPr>
            <a:spLocks noGrp="1"/>
          </p:cNvSpPr>
          <p:nvPr/>
        </p:nvSpPr>
        <p:spPr>
          <a:xfrm>
            <a:off x="4552950" y="5124450"/>
            <a:ext cx="142875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800">
                <a:solidFill>
                  <a:srgbClr val="000000"/>
                </a:solidFill>
              </a:defRPr>
            </a:pPr>
            <a:r>
              <a:rPr sz="1800">
                <a:solidFill>
                  <a:srgbClr val="000000"/>
                </a:solidFill>
              </a:rPr>
              <a:t>i-DarkVec</a:t>
            </a:r>
          </a:p>
        </p:txBody>
      </p:sp>
      <p:sp>
        <p:nvSpPr>
          <p:cNvPr id="28" name="矩形: 圆角 27">
            <a:extLst>
              <a:ext uri="{FF2B5EF4-FFF2-40B4-BE49-F238E27FC236}">
                <a16:creationId xmlns:a16="http://schemas.microsoft.com/office/drawing/2014/main" id="{965A3531-4F44-46B7-8456-772FD5FF4EDB}"/>
              </a:ext>
            </a:extLst>
          </p:cNvPr>
          <p:cNvSpPr>
            <a:spLocks noGrp="1"/>
          </p:cNvSpPr>
          <p:nvPr/>
        </p:nvSpPr>
        <p:spPr>
          <a:xfrm>
            <a:off x="9105900" y="1676400"/>
            <a:ext cx="2381250" cy="1714500"/>
          </a:xfrm>
          <a:prstGeom prst="roundRect">
            <a:avLst>
              <a:gd name="adj" fmla="val 10000"/>
            </a:avLst>
          </a:prstGeom>
          <a:solidFill>
            <a:srgbClr val="EAF2FF"/>
          </a:solidFill>
          <a:ln w="0">
            <a:noFill/>
            <a:prstDash val="solid"/>
          </a:ln>
        </p:spPr>
      </p:sp>
      <p:sp>
        <p:nvSpPr>
          <p:cNvPr id="29" name="矩形 28">
            <a:extLst>
              <a:ext uri="{FF2B5EF4-FFF2-40B4-BE49-F238E27FC236}">
                <a16:creationId xmlns:a16="http://schemas.microsoft.com/office/drawing/2014/main" id="{95D4EA37-EC76-4C71-AD7C-66E75772CB65}"/>
              </a:ext>
            </a:extLst>
          </p:cNvPr>
          <p:cNvSpPr>
            <a:spLocks noGrp="1"/>
          </p:cNvSpPr>
          <p:nvPr/>
        </p:nvSpPr>
        <p:spPr>
          <a:xfrm>
            <a:off x="9334500" y="2019300"/>
            <a:ext cx="19240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3225" b="1">
                <a:solidFill>
                  <a:srgbClr val="1F5EFF"/>
                </a:solidFill>
              </a:defRPr>
            </a:pPr>
            <a:r>
              <a:rPr sz="3225" b="1">
                <a:solidFill>
                  <a:srgbClr val="1F5EFF"/>
                </a:solidFill>
              </a:rPr>
              <a:t>+17.2%</a:t>
            </a:r>
          </a:p>
        </p:txBody>
      </p:sp>
      <p:sp>
        <p:nvSpPr>
          <p:cNvPr id="30" name="矩形 29">
            <a:extLst>
              <a:ext uri="{FF2B5EF4-FFF2-40B4-BE49-F238E27FC236}">
                <a16:creationId xmlns:a16="http://schemas.microsoft.com/office/drawing/2014/main" id="{731ED9C3-B438-4A1A-B41F-3F4CC63059F3}"/>
              </a:ext>
            </a:extLst>
          </p:cNvPr>
          <p:cNvSpPr>
            <a:spLocks noGrp="1"/>
          </p:cNvSpPr>
          <p:nvPr/>
        </p:nvSpPr>
        <p:spPr>
          <a:xfrm>
            <a:off x="9334500" y="2609850"/>
            <a:ext cx="19240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800">
                <a:solidFill>
                  <a:srgbClr val="000000"/>
                </a:solidFill>
              </a:defRPr>
            </a:pPr>
            <a:r>
              <a:rPr sz="1800">
                <a:solidFill>
                  <a:srgbClr val="000000"/>
                </a:solidFill>
              </a:rPr>
              <a:t>relative Macro-F1</a:t>
            </a:r>
          </a:p>
          <a:p>
            <a:pPr algn="ctr">
              <a:defRPr sz="1800">
                <a:solidFill>
                  <a:srgbClr val="000000"/>
                </a:solidFill>
              </a:defRPr>
            </a:pPr>
            <a:r>
              <a:rPr sz="1800">
                <a:solidFill>
                  <a:srgbClr val="000000"/>
                </a:solidFill>
              </a:rPr>
              <a:t>improvement</a:t>
            </a:r>
          </a:p>
        </p:txBody>
      </p:sp>
      <p:sp>
        <p:nvSpPr>
          <p:cNvPr id="31" name="矩形: 圆角 30">
            <a:extLst>
              <a:ext uri="{FF2B5EF4-FFF2-40B4-BE49-F238E27FC236}">
                <a16:creationId xmlns:a16="http://schemas.microsoft.com/office/drawing/2014/main" id="{14CDD2DD-CEF7-43EE-8EE0-80093757CC2B}"/>
              </a:ext>
            </a:extLst>
          </p:cNvPr>
          <p:cNvSpPr>
            <a:spLocks noGrp="1"/>
          </p:cNvSpPr>
          <p:nvPr/>
        </p:nvSpPr>
        <p:spPr>
          <a:xfrm>
            <a:off x="9105900" y="3695700"/>
            <a:ext cx="2381250" cy="781050"/>
          </a:xfrm>
          <a:prstGeom prst="roundRect">
            <a:avLst>
              <a:gd name="adj" fmla="val 17073"/>
            </a:avLst>
          </a:prstGeom>
          <a:solidFill>
            <a:srgbClr val="E6FAFC"/>
          </a:solidFill>
          <a:ln w="0">
            <a:noFill/>
            <a:prstDash val="solid"/>
          </a:ln>
        </p:spPr>
      </p:sp>
      <p:sp>
        <p:nvSpPr>
          <p:cNvPr id="32" name="矩形 31">
            <a:extLst>
              <a:ext uri="{FF2B5EF4-FFF2-40B4-BE49-F238E27FC236}">
                <a16:creationId xmlns:a16="http://schemas.microsoft.com/office/drawing/2014/main" id="{FD9AC86F-131B-4D0E-AF38-853CCB00699C}"/>
              </a:ext>
            </a:extLst>
          </p:cNvPr>
          <p:cNvSpPr>
            <a:spLocks noGrp="1"/>
          </p:cNvSpPr>
          <p:nvPr/>
        </p:nvSpPr>
        <p:spPr>
          <a:xfrm>
            <a:off x="9296400" y="3800475"/>
            <a:ext cx="200025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800" b="1">
                <a:solidFill>
                  <a:srgbClr val="000000"/>
                </a:solidFill>
              </a:defRPr>
            </a:pPr>
            <a:r>
              <a:rPr sz="1800" b="1">
                <a:solidFill>
                  <a:srgbClr val="000000"/>
                </a:solidFill>
              </a:rPr>
              <a:t>26 classes · 86K senders</a:t>
            </a:r>
          </a:p>
        </p:txBody>
      </p:sp>
      <p:sp>
        <p:nvSpPr>
          <p:cNvPr id="33" name="矩形: 圆角 32">
            <a:extLst>
              <a:ext uri="{FF2B5EF4-FFF2-40B4-BE49-F238E27FC236}">
                <a16:creationId xmlns:a16="http://schemas.microsoft.com/office/drawing/2014/main" id="{69E9173F-871B-4BA6-87FA-CBE0BA84F439}"/>
              </a:ext>
            </a:extLst>
          </p:cNvPr>
          <p:cNvSpPr>
            <a:spLocks noGrp="1"/>
          </p:cNvSpPr>
          <p:nvPr/>
        </p:nvSpPr>
        <p:spPr>
          <a:xfrm>
            <a:off x="9105900" y="4629150"/>
            <a:ext cx="2381250" cy="914400"/>
          </a:xfrm>
          <a:prstGeom prst="roundRect">
            <a:avLst>
              <a:gd name="adj" fmla="val 14583"/>
            </a:avLst>
          </a:prstGeom>
          <a:solidFill>
            <a:srgbClr val="FFF0F1"/>
          </a:solidFill>
          <a:ln w="0">
            <a:noFill/>
            <a:prstDash val="solid"/>
          </a:ln>
        </p:spPr>
      </p:sp>
      <p:sp>
        <p:nvSpPr>
          <p:cNvPr id="34" name="矩形 33">
            <a:extLst>
              <a:ext uri="{FF2B5EF4-FFF2-40B4-BE49-F238E27FC236}">
                <a16:creationId xmlns:a16="http://schemas.microsoft.com/office/drawing/2014/main" id="{5136D653-272B-4A44-BFFF-F2ABBBF0F715}"/>
              </a:ext>
            </a:extLst>
          </p:cNvPr>
          <p:cNvSpPr>
            <a:spLocks noGrp="1"/>
          </p:cNvSpPr>
          <p:nvPr/>
        </p:nvSpPr>
        <p:spPr>
          <a:xfrm>
            <a:off x="9201150" y="4733925"/>
            <a:ext cx="219075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800" b="1">
                <a:solidFill>
                  <a:srgbClr val="000000"/>
                </a:solidFill>
              </a:defRPr>
            </a:pPr>
            <a:r>
              <a:rPr lang="en-GB" sz="1800" b="1" dirty="0">
                <a:solidFill>
                  <a:srgbClr val="000000"/>
                </a:solidFill>
              </a:rPr>
              <a:t>More discriminative sender embeddings</a:t>
            </a:r>
            <a:endParaRPr sz="1800" b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285035"/>
      </p:ext>
    </p:extLst>
  </p:cSld>
  <p:clrMapOvr>
    <a:masterClrMapping/>
  </p:clrMapOvr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675</Words>
  <Application>Microsoft Office PowerPoint</Application>
  <DocSecurity>0</DocSecurity>
  <PresentationFormat>宽屏</PresentationFormat>
  <Paragraphs>171</Paragraphs>
  <Slides>13</Slides>
  <Notes>13</Notes>
  <HiddenSlides>0</HiddenSlides>
  <MMClips>0</MMClips>
  <ScaleCrop>false</ScaleCrop>
  <HeadingPairs>
    <vt:vector size="6" baseType="variant">
      <vt:variant>
        <vt:lpstr>已用的字体</vt:lpstr>
      </vt:variant>
      <vt:variant>
        <vt:i4>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13</vt:i4>
      </vt:variant>
    </vt:vector>
  </HeadingPairs>
  <TitlesOfParts>
    <vt:vector size="15" baseType="lpstr">
      <vt:lpstr>Calibri</vt:lpstr>
      <vt:lpstr>ChatGPT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</dc:title>
  <dc:creator>Walnut Exporter</dc:creator>
  <cp:lastModifiedBy>Zhihao Wang</cp:lastModifiedBy>
  <cp:revision>21</cp:revision>
  <dcterms:created xsi:type="dcterms:W3CDTF">2026-08-03T16:59:05Z</dcterms:created>
  <dcterms:modified xsi:type="dcterms:W3CDTF">2026-08-03T17:06:45Z</dcterms:modified>
</cp:coreProperties>
</file>